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309" r:id="rId4"/>
    <p:sldId id="287" r:id="rId5"/>
    <p:sldId id="259" r:id="rId6"/>
    <p:sldId id="318" r:id="rId7"/>
    <p:sldId id="262" r:id="rId8"/>
    <p:sldId id="319" r:id="rId9"/>
    <p:sldId id="268" r:id="rId10"/>
    <p:sldId id="313" r:id="rId11"/>
    <p:sldId id="265" r:id="rId12"/>
    <p:sldId id="320" r:id="rId13"/>
    <p:sldId id="266" r:id="rId14"/>
    <p:sldId id="321" r:id="rId15"/>
    <p:sldId id="270" r:id="rId16"/>
    <p:sldId id="322" r:id="rId17"/>
    <p:sldId id="269" r:id="rId18"/>
    <p:sldId id="307" r:id="rId19"/>
    <p:sldId id="267" r:id="rId20"/>
    <p:sldId id="310" r:id="rId21"/>
    <p:sldId id="315" r:id="rId22"/>
    <p:sldId id="323" r:id="rId23"/>
    <p:sldId id="272" r:id="rId24"/>
    <p:sldId id="273" r:id="rId25"/>
    <p:sldId id="324" r:id="rId26"/>
    <p:sldId id="316" r:id="rId27"/>
    <p:sldId id="325" r:id="rId28"/>
    <p:sldId id="274" r:id="rId29"/>
    <p:sldId id="327" r:id="rId30"/>
    <p:sldId id="311" r:id="rId31"/>
    <p:sldId id="326" r:id="rId32"/>
    <p:sldId id="279" r:id="rId33"/>
    <p:sldId id="314" r:id="rId34"/>
    <p:sldId id="280" r:id="rId35"/>
    <p:sldId id="317" r:id="rId36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72" y="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E5B95D-C6CE-4E92-BF77-6573E67311F2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0"/>
      <dgm:spPr/>
    </dgm:pt>
    <dgm:pt modelId="{15B68D72-7CD5-45E3-A31E-961A40888829}">
      <dgm:prSet phldrT="[Texto]" phldr="1"/>
      <dgm:spPr/>
      <dgm:t>
        <a:bodyPr/>
        <a:lstStyle/>
        <a:p>
          <a:endParaRPr lang="es-PE"/>
        </a:p>
      </dgm:t>
    </dgm:pt>
    <dgm:pt modelId="{EDFD69DC-8E97-4FF9-BF51-1D16354B11E1}" type="parTrans" cxnId="{DAFF816B-8F89-41F8-9DA4-549D4C5A9EC2}">
      <dgm:prSet/>
      <dgm:spPr/>
      <dgm:t>
        <a:bodyPr/>
        <a:lstStyle/>
        <a:p>
          <a:endParaRPr lang="es-PE"/>
        </a:p>
      </dgm:t>
    </dgm:pt>
    <dgm:pt modelId="{B47645EC-8738-48C7-A1AE-F2DDF5E4DEF5}" type="sibTrans" cxnId="{DAFF816B-8F89-41F8-9DA4-549D4C5A9EC2}">
      <dgm:prSet/>
      <dgm:spPr/>
      <dgm:t>
        <a:bodyPr/>
        <a:lstStyle/>
        <a:p>
          <a:endParaRPr lang="es-PE"/>
        </a:p>
      </dgm:t>
    </dgm:pt>
    <dgm:pt modelId="{37A28EFB-575A-4093-BC6D-096C01D34E8C}">
      <dgm:prSet phldrT="[Texto]" phldr="1"/>
      <dgm:spPr/>
      <dgm:t>
        <a:bodyPr/>
        <a:lstStyle/>
        <a:p>
          <a:endParaRPr lang="es-PE"/>
        </a:p>
      </dgm:t>
    </dgm:pt>
    <dgm:pt modelId="{87AF10F0-9643-4A98-B791-B9F6B00F905F}" type="parTrans" cxnId="{34139387-0D90-4645-B4F8-2271DDB4643F}">
      <dgm:prSet/>
      <dgm:spPr/>
      <dgm:t>
        <a:bodyPr/>
        <a:lstStyle/>
        <a:p>
          <a:endParaRPr lang="es-PE"/>
        </a:p>
      </dgm:t>
    </dgm:pt>
    <dgm:pt modelId="{30C098D8-8464-41C0-AA48-8F7944F8FD78}" type="sibTrans" cxnId="{34139387-0D90-4645-B4F8-2271DDB4643F}">
      <dgm:prSet/>
      <dgm:spPr/>
      <dgm:t>
        <a:bodyPr/>
        <a:lstStyle/>
        <a:p>
          <a:endParaRPr lang="es-PE"/>
        </a:p>
      </dgm:t>
    </dgm:pt>
    <dgm:pt modelId="{263D871C-A270-47E3-A56E-72C6A75CF0FD}">
      <dgm:prSet phldrT="[Texto]" phldr="1"/>
      <dgm:spPr/>
      <dgm:t>
        <a:bodyPr/>
        <a:lstStyle/>
        <a:p>
          <a:endParaRPr lang="es-PE"/>
        </a:p>
      </dgm:t>
    </dgm:pt>
    <dgm:pt modelId="{F20F1DEB-FC62-4A6F-A039-EACB38FA71CA}" type="parTrans" cxnId="{C8B23D9A-5A6C-4C85-AA54-C2C57A9972E2}">
      <dgm:prSet/>
      <dgm:spPr/>
      <dgm:t>
        <a:bodyPr/>
        <a:lstStyle/>
        <a:p>
          <a:endParaRPr lang="es-PE"/>
        </a:p>
      </dgm:t>
    </dgm:pt>
    <dgm:pt modelId="{99ABE5F9-18C8-4777-90DE-2C2546118FA9}" type="sibTrans" cxnId="{C8B23D9A-5A6C-4C85-AA54-C2C57A9972E2}">
      <dgm:prSet/>
      <dgm:spPr/>
      <dgm:t>
        <a:bodyPr/>
        <a:lstStyle/>
        <a:p>
          <a:endParaRPr lang="es-PE"/>
        </a:p>
      </dgm:t>
    </dgm:pt>
    <dgm:pt modelId="{8FB904CB-2D39-456C-BC3B-4EF6F5DF5FFC}" type="pres">
      <dgm:prSet presAssocID="{55E5B95D-C6CE-4E92-BF77-6573E67311F2}" presName="Name0" presStyleCnt="0">
        <dgm:presLayoutVars>
          <dgm:dir/>
          <dgm:resizeHandles val="exact"/>
        </dgm:presLayoutVars>
      </dgm:prSet>
      <dgm:spPr/>
    </dgm:pt>
    <dgm:pt modelId="{A5A613CF-33BA-4445-85ED-4142DADC5BC4}" type="pres">
      <dgm:prSet presAssocID="{55E5B95D-C6CE-4E92-BF77-6573E67311F2}" presName="arrow" presStyleLbl="bgShp" presStyleIdx="0" presStyleCnt="1"/>
      <dgm:spPr/>
    </dgm:pt>
    <dgm:pt modelId="{37E4EE23-77F2-44FB-A08D-45D17886C4DB}" type="pres">
      <dgm:prSet presAssocID="{55E5B95D-C6CE-4E92-BF77-6573E67311F2}" presName="points" presStyleCnt="0"/>
      <dgm:spPr/>
    </dgm:pt>
    <dgm:pt modelId="{D24E65EF-9510-4784-9C79-A1C64CBF5AD5}" type="pres">
      <dgm:prSet presAssocID="{15B68D72-7CD5-45E3-A31E-961A40888829}" presName="compositeA" presStyleCnt="0"/>
      <dgm:spPr/>
    </dgm:pt>
    <dgm:pt modelId="{C6A70C01-DBE7-48C1-852B-DCA889F02B4A}" type="pres">
      <dgm:prSet presAssocID="{15B68D72-7CD5-45E3-A31E-961A40888829}" presName="text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69351C2-4B45-4B2C-A8D9-C34FF4B6B24F}" type="pres">
      <dgm:prSet presAssocID="{15B68D72-7CD5-45E3-A31E-961A40888829}" presName="circleA" presStyleLbl="node1" presStyleIdx="0" presStyleCnt="3"/>
      <dgm:spPr/>
    </dgm:pt>
    <dgm:pt modelId="{DBC814F1-A301-407A-9DAB-466B28DC7EC2}" type="pres">
      <dgm:prSet presAssocID="{15B68D72-7CD5-45E3-A31E-961A40888829}" presName="spaceA" presStyleCnt="0"/>
      <dgm:spPr/>
    </dgm:pt>
    <dgm:pt modelId="{39ADCA0E-913B-412A-919F-E43DFCC2E683}" type="pres">
      <dgm:prSet presAssocID="{B47645EC-8738-48C7-A1AE-F2DDF5E4DEF5}" presName="space" presStyleCnt="0"/>
      <dgm:spPr/>
    </dgm:pt>
    <dgm:pt modelId="{6F4558A1-8E93-465B-BEED-835E0FB64E41}" type="pres">
      <dgm:prSet presAssocID="{37A28EFB-575A-4093-BC6D-096C01D34E8C}" presName="compositeB" presStyleCnt="0"/>
      <dgm:spPr/>
    </dgm:pt>
    <dgm:pt modelId="{47E3E5B1-C74C-49C5-9F9C-FDA72C1962AC}" type="pres">
      <dgm:prSet presAssocID="{37A28EFB-575A-4093-BC6D-096C01D34E8C}" presName="text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898CE76-E3A6-495F-8E6C-312340673B1C}" type="pres">
      <dgm:prSet presAssocID="{37A28EFB-575A-4093-BC6D-096C01D34E8C}" presName="circleB" presStyleLbl="node1" presStyleIdx="1" presStyleCnt="3"/>
      <dgm:spPr/>
    </dgm:pt>
    <dgm:pt modelId="{B431BA70-CF2D-4CFD-B977-97A5170664DE}" type="pres">
      <dgm:prSet presAssocID="{37A28EFB-575A-4093-BC6D-096C01D34E8C}" presName="spaceB" presStyleCnt="0"/>
      <dgm:spPr/>
    </dgm:pt>
    <dgm:pt modelId="{129671DA-546E-4D38-BFAA-50DBB2AB290F}" type="pres">
      <dgm:prSet presAssocID="{30C098D8-8464-41C0-AA48-8F7944F8FD78}" presName="space" presStyleCnt="0"/>
      <dgm:spPr/>
    </dgm:pt>
    <dgm:pt modelId="{8908E225-693D-49AC-89C4-DAAF3B747471}" type="pres">
      <dgm:prSet presAssocID="{263D871C-A270-47E3-A56E-72C6A75CF0FD}" presName="compositeA" presStyleCnt="0"/>
      <dgm:spPr/>
    </dgm:pt>
    <dgm:pt modelId="{1C22B5B8-CB84-4E76-A626-4B2B91676A2B}" type="pres">
      <dgm:prSet presAssocID="{263D871C-A270-47E3-A56E-72C6A75CF0FD}" presName="textA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DBE40EE-F82A-43EC-86F1-9870D1713CF9}" type="pres">
      <dgm:prSet presAssocID="{263D871C-A270-47E3-A56E-72C6A75CF0FD}" presName="circleA" presStyleLbl="node1" presStyleIdx="2" presStyleCnt="3"/>
      <dgm:spPr/>
    </dgm:pt>
    <dgm:pt modelId="{EFDEE28E-43D3-41D2-8DF4-CB28BCB51CFA}" type="pres">
      <dgm:prSet presAssocID="{263D871C-A270-47E3-A56E-72C6A75CF0FD}" presName="spaceA" presStyleCnt="0"/>
      <dgm:spPr/>
    </dgm:pt>
  </dgm:ptLst>
  <dgm:cxnLst>
    <dgm:cxn modelId="{C8B23D9A-5A6C-4C85-AA54-C2C57A9972E2}" srcId="{55E5B95D-C6CE-4E92-BF77-6573E67311F2}" destId="{263D871C-A270-47E3-A56E-72C6A75CF0FD}" srcOrd="2" destOrd="0" parTransId="{F20F1DEB-FC62-4A6F-A039-EACB38FA71CA}" sibTransId="{99ABE5F9-18C8-4777-90DE-2C2546118FA9}"/>
    <dgm:cxn modelId="{ECF9B58F-A057-4893-A1D9-C94F085F6BD5}" type="presOf" srcId="{55E5B95D-C6CE-4E92-BF77-6573E67311F2}" destId="{8FB904CB-2D39-456C-BC3B-4EF6F5DF5FFC}" srcOrd="0" destOrd="0" presId="urn:microsoft.com/office/officeart/2005/8/layout/hProcess11"/>
    <dgm:cxn modelId="{D091F526-F18D-4BDC-A59A-3903D9914A25}" type="presOf" srcId="{37A28EFB-575A-4093-BC6D-096C01D34E8C}" destId="{47E3E5B1-C74C-49C5-9F9C-FDA72C1962AC}" srcOrd="0" destOrd="0" presId="urn:microsoft.com/office/officeart/2005/8/layout/hProcess11"/>
    <dgm:cxn modelId="{34139387-0D90-4645-B4F8-2271DDB4643F}" srcId="{55E5B95D-C6CE-4E92-BF77-6573E67311F2}" destId="{37A28EFB-575A-4093-BC6D-096C01D34E8C}" srcOrd="1" destOrd="0" parTransId="{87AF10F0-9643-4A98-B791-B9F6B00F905F}" sibTransId="{30C098D8-8464-41C0-AA48-8F7944F8FD78}"/>
    <dgm:cxn modelId="{41BC50AA-21DE-4F42-B7C4-76EEFFC0B159}" type="presOf" srcId="{15B68D72-7CD5-45E3-A31E-961A40888829}" destId="{C6A70C01-DBE7-48C1-852B-DCA889F02B4A}" srcOrd="0" destOrd="0" presId="urn:microsoft.com/office/officeart/2005/8/layout/hProcess11"/>
    <dgm:cxn modelId="{DAFF816B-8F89-41F8-9DA4-549D4C5A9EC2}" srcId="{55E5B95D-C6CE-4E92-BF77-6573E67311F2}" destId="{15B68D72-7CD5-45E3-A31E-961A40888829}" srcOrd="0" destOrd="0" parTransId="{EDFD69DC-8E97-4FF9-BF51-1D16354B11E1}" sibTransId="{B47645EC-8738-48C7-A1AE-F2DDF5E4DEF5}"/>
    <dgm:cxn modelId="{F944FD42-B0F8-46A4-82BC-F2502B5116D6}" type="presOf" srcId="{263D871C-A270-47E3-A56E-72C6A75CF0FD}" destId="{1C22B5B8-CB84-4E76-A626-4B2B91676A2B}" srcOrd="0" destOrd="0" presId="urn:microsoft.com/office/officeart/2005/8/layout/hProcess11"/>
    <dgm:cxn modelId="{965D33BD-2378-4191-BBB2-7772C60D457B}" type="presParOf" srcId="{8FB904CB-2D39-456C-BC3B-4EF6F5DF5FFC}" destId="{A5A613CF-33BA-4445-85ED-4142DADC5BC4}" srcOrd="0" destOrd="0" presId="urn:microsoft.com/office/officeart/2005/8/layout/hProcess11"/>
    <dgm:cxn modelId="{8D898F4E-4FA9-4C9F-AE58-2C2F066E9F9A}" type="presParOf" srcId="{8FB904CB-2D39-456C-BC3B-4EF6F5DF5FFC}" destId="{37E4EE23-77F2-44FB-A08D-45D17886C4DB}" srcOrd="1" destOrd="0" presId="urn:microsoft.com/office/officeart/2005/8/layout/hProcess11"/>
    <dgm:cxn modelId="{76858B4E-E25E-47A6-9569-E0783ADC702A}" type="presParOf" srcId="{37E4EE23-77F2-44FB-A08D-45D17886C4DB}" destId="{D24E65EF-9510-4784-9C79-A1C64CBF5AD5}" srcOrd="0" destOrd="0" presId="urn:microsoft.com/office/officeart/2005/8/layout/hProcess11"/>
    <dgm:cxn modelId="{48ADBE32-3AC9-4157-BB9F-5E3E85CFC5FE}" type="presParOf" srcId="{D24E65EF-9510-4784-9C79-A1C64CBF5AD5}" destId="{C6A70C01-DBE7-48C1-852B-DCA889F02B4A}" srcOrd="0" destOrd="0" presId="urn:microsoft.com/office/officeart/2005/8/layout/hProcess11"/>
    <dgm:cxn modelId="{C4AAFC60-C030-4317-8FC2-2E3B02C41D95}" type="presParOf" srcId="{D24E65EF-9510-4784-9C79-A1C64CBF5AD5}" destId="{169351C2-4B45-4B2C-A8D9-C34FF4B6B24F}" srcOrd="1" destOrd="0" presId="urn:microsoft.com/office/officeart/2005/8/layout/hProcess11"/>
    <dgm:cxn modelId="{4A94EA63-6D0E-48F2-89FD-EB0B229189D5}" type="presParOf" srcId="{D24E65EF-9510-4784-9C79-A1C64CBF5AD5}" destId="{DBC814F1-A301-407A-9DAB-466B28DC7EC2}" srcOrd="2" destOrd="0" presId="urn:microsoft.com/office/officeart/2005/8/layout/hProcess11"/>
    <dgm:cxn modelId="{C177A9F7-1698-4733-8A4F-3ED3A78D1E79}" type="presParOf" srcId="{37E4EE23-77F2-44FB-A08D-45D17886C4DB}" destId="{39ADCA0E-913B-412A-919F-E43DFCC2E683}" srcOrd="1" destOrd="0" presId="urn:microsoft.com/office/officeart/2005/8/layout/hProcess11"/>
    <dgm:cxn modelId="{42736DC7-A3FC-4AEB-A1B1-C0259F12EA20}" type="presParOf" srcId="{37E4EE23-77F2-44FB-A08D-45D17886C4DB}" destId="{6F4558A1-8E93-465B-BEED-835E0FB64E41}" srcOrd="2" destOrd="0" presId="urn:microsoft.com/office/officeart/2005/8/layout/hProcess11"/>
    <dgm:cxn modelId="{E1BD52DD-8F3F-42AC-8F47-63D44655CEA0}" type="presParOf" srcId="{6F4558A1-8E93-465B-BEED-835E0FB64E41}" destId="{47E3E5B1-C74C-49C5-9F9C-FDA72C1962AC}" srcOrd="0" destOrd="0" presId="urn:microsoft.com/office/officeart/2005/8/layout/hProcess11"/>
    <dgm:cxn modelId="{884131A0-070B-4001-A905-ECF1D00159C5}" type="presParOf" srcId="{6F4558A1-8E93-465B-BEED-835E0FB64E41}" destId="{2898CE76-E3A6-495F-8E6C-312340673B1C}" srcOrd="1" destOrd="0" presId="urn:microsoft.com/office/officeart/2005/8/layout/hProcess11"/>
    <dgm:cxn modelId="{00E905E4-9F65-4AEA-9766-F0438280D0BC}" type="presParOf" srcId="{6F4558A1-8E93-465B-BEED-835E0FB64E41}" destId="{B431BA70-CF2D-4CFD-B977-97A5170664DE}" srcOrd="2" destOrd="0" presId="urn:microsoft.com/office/officeart/2005/8/layout/hProcess11"/>
    <dgm:cxn modelId="{04B06B88-1383-4B91-AF94-8FD6CAC68CDE}" type="presParOf" srcId="{37E4EE23-77F2-44FB-A08D-45D17886C4DB}" destId="{129671DA-546E-4D38-BFAA-50DBB2AB290F}" srcOrd="3" destOrd="0" presId="urn:microsoft.com/office/officeart/2005/8/layout/hProcess11"/>
    <dgm:cxn modelId="{A5498825-F16F-4C95-8A56-FD00CC74AF44}" type="presParOf" srcId="{37E4EE23-77F2-44FB-A08D-45D17886C4DB}" destId="{8908E225-693D-49AC-89C4-DAAF3B747471}" srcOrd="4" destOrd="0" presId="urn:microsoft.com/office/officeart/2005/8/layout/hProcess11"/>
    <dgm:cxn modelId="{6AEDF755-4C5F-41C9-93E0-AC6AA0AE21D3}" type="presParOf" srcId="{8908E225-693D-49AC-89C4-DAAF3B747471}" destId="{1C22B5B8-CB84-4E76-A626-4B2B91676A2B}" srcOrd="0" destOrd="0" presId="urn:microsoft.com/office/officeart/2005/8/layout/hProcess11"/>
    <dgm:cxn modelId="{0A6BF493-AD15-4584-AC23-4A721FA20CCD}" type="presParOf" srcId="{8908E225-693D-49AC-89C4-DAAF3B747471}" destId="{FDBE40EE-F82A-43EC-86F1-9870D1713CF9}" srcOrd="1" destOrd="0" presId="urn:microsoft.com/office/officeart/2005/8/layout/hProcess11"/>
    <dgm:cxn modelId="{9710F698-B5B3-4489-8876-4FD56A67F13B}" type="presParOf" srcId="{8908E225-693D-49AC-89C4-DAAF3B747471}" destId="{EFDEE28E-43D3-41D2-8DF4-CB28BCB51CFA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8F6646-9853-4753-8FFA-2E909984961A}" type="doc">
      <dgm:prSet loTypeId="urn:microsoft.com/office/officeart/2005/8/layout/cycle2" loCatId="cycle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s-PE"/>
        </a:p>
      </dgm:t>
    </dgm:pt>
    <dgm:pt modelId="{EE8BAABF-9154-47FD-A037-D96E1D423A7A}">
      <dgm:prSet phldrT="[Texto]" custT="1"/>
      <dgm:spPr/>
      <dgm:t>
        <a:bodyPr/>
        <a:lstStyle/>
        <a:p>
          <a:r>
            <a:rPr lang="es-PE" sz="1100" b="1" smtClean="0"/>
            <a:t>Formulación de </a:t>
          </a:r>
          <a:r>
            <a:rPr lang="es-PE" sz="1100" smtClean="0"/>
            <a:t>un Plan de Trabajo que incluya los procedimientos orientados a implementar adecuadamente el SCI, en base a un diagnóstico  previamente elaborado. Son aspectos inherentes a esta fase asegurar el compromiso  de la Alta Dirección y la conformación de un comité de Control Interno</a:t>
          </a:r>
          <a:endParaRPr lang="es-PE" sz="1100" dirty="0"/>
        </a:p>
      </dgm:t>
    </dgm:pt>
    <dgm:pt modelId="{FB24BB03-A6C2-4FA6-B97F-21FBFE974CA5}" type="parTrans" cxnId="{C745E9D2-CA66-442E-B859-D2C941A1437A}">
      <dgm:prSet/>
      <dgm:spPr/>
      <dgm:t>
        <a:bodyPr/>
        <a:lstStyle/>
        <a:p>
          <a:endParaRPr lang="es-PE"/>
        </a:p>
      </dgm:t>
    </dgm:pt>
    <dgm:pt modelId="{2F13E90A-0860-484F-9762-81A89FA58E7F}" type="sibTrans" cxnId="{C745E9D2-CA66-442E-B859-D2C941A1437A}">
      <dgm:prSet/>
      <dgm:spPr/>
      <dgm:t>
        <a:bodyPr/>
        <a:lstStyle/>
        <a:p>
          <a:endParaRPr lang="es-PE"/>
        </a:p>
      </dgm:t>
    </dgm:pt>
    <dgm:pt modelId="{B3E918D4-29FC-40A7-BB06-33AB2B4CA5EF}">
      <dgm:prSet phldrT="[Texto]" custT="1"/>
      <dgm:spPr/>
      <dgm:t>
        <a:bodyPr/>
        <a:lstStyle/>
        <a:p>
          <a:r>
            <a:rPr lang="es-PE" sz="1100" b="1" smtClean="0"/>
            <a:t>Se implantará el SCI en sus procesos, </a:t>
          </a:r>
          <a:r>
            <a:rPr lang="es-PE" sz="1100" smtClean="0"/>
            <a:t>actividades, recursos, operaciones y actos institucionales, para lo cual la entidad procede al desarrollo del Plan de Trabajo para la implantación del SCI</a:t>
          </a:r>
          <a:endParaRPr lang="es-PE" sz="1100" dirty="0"/>
        </a:p>
      </dgm:t>
    </dgm:pt>
    <dgm:pt modelId="{BC8585C7-21DC-448E-BF14-79FE3448D68F}" type="parTrans" cxnId="{3C694267-ABA8-4F41-9823-8EF956767E7C}">
      <dgm:prSet/>
      <dgm:spPr/>
      <dgm:t>
        <a:bodyPr/>
        <a:lstStyle/>
        <a:p>
          <a:endParaRPr lang="es-PE"/>
        </a:p>
      </dgm:t>
    </dgm:pt>
    <dgm:pt modelId="{243DB24F-BA75-4E3D-8674-F10DA0EBE976}" type="sibTrans" cxnId="{3C694267-ABA8-4F41-9823-8EF956767E7C}">
      <dgm:prSet/>
      <dgm:spPr/>
      <dgm:t>
        <a:bodyPr/>
        <a:lstStyle/>
        <a:p>
          <a:endParaRPr lang="es-PE"/>
        </a:p>
      </dgm:t>
    </dgm:pt>
    <dgm:pt modelId="{8C985AFF-FB76-4BA6-8178-58534CDE7893}">
      <dgm:prSet phldrT="[Texto]" custT="1"/>
      <dgm:spPr/>
      <dgm:t>
        <a:bodyPr/>
        <a:lstStyle/>
        <a:p>
          <a:r>
            <a:rPr lang="es-PE" sz="1100" b="1" smtClean="0"/>
            <a:t>Se evalúan los avances logrados y las limitaciones </a:t>
          </a:r>
          <a:r>
            <a:rPr lang="es-PE" sz="1100" smtClean="0"/>
            <a:t>encontradas en el proceso de implementación como parte de la autoevaluación mencionada en el componente de Supervisión. </a:t>
          </a:r>
          <a:endParaRPr lang="es-PE" sz="1100" dirty="0"/>
        </a:p>
      </dgm:t>
    </dgm:pt>
    <dgm:pt modelId="{CF19924F-4B6B-4CDF-A2FC-C94AA0F0375E}" type="parTrans" cxnId="{198630DE-8638-4141-919C-C1B40A5B1241}">
      <dgm:prSet/>
      <dgm:spPr/>
      <dgm:t>
        <a:bodyPr/>
        <a:lstStyle/>
        <a:p>
          <a:endParaRPr lang="es-PE"/>
        </a:p>
      </dgm:t>
    </dgm:pt>
    <dgm:pt modelId="{ED82216E-8775-4542-ADA6-DDD5D2CEDF61}" type="sibTrans" cxnId="{198630DE-8638-4141-919C-C1B40A5B1241}">
      <dgm:prSet/>
      <dgm:spPr/>
      <dgm:t>
        <a:bodyPr/>
        <a:lstStyle/>
        <a:p>
          <a:endParaRPr lang="es-PE" dirty="0"/>
        </a:p>
      </dgm:t>
    </dgm:pt>
    <dgm:pt modelId="{E55D5B8D-FEC1-4C10-A961-793A4942BA72}" type="pres">
      <dgm:prSet presAssocID="{C78F6646-9853-4753-8FFA-2E909984961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D6987E-CC3D-40EE-882D-EE163DDC6B95}" type="pres">
      <dgm:prSet presAssocID="{EE8BAABF-9154-47FD-A037-D96E1D423A7A}" presName="node" presStyleLbl="node1" presStyleIdx="0" presStyleCnt="3" custScaleX="91000" custScaleY="134807" custRadScaleRad="129182" custRadScaleInc="-14090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BD13DC2-B0B4-49E3-9364-B0B466A66102}" type="pres">
      <dgm:prSet presAssocID="{2F13E90A-0860-484F-9762-81A89FA58E7F}" presName="sibTrans" presStyleLbl="sibTrans2D1" presStyleIdx="0" presStyleCnt="3"/>
      <dgm:spPr/>
      <dgm:t>
        <a:bodyPr/>
        <a:lstStyle/>
        <a:p>
          <a:endParaRPr lang="en-US"/>
        </a:p>
      </dgm:t>
    </dgm:pt>
    <dgm:pt modelId="{196A5DE8-177D-4F49-991F-D6A17DE728EF}" type="pres">
      <dgm:prSet presAssocID="{2F13E90A-0860-484F-9762-81A89FA58E7F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BB2B03FC-6230-49AD-A11E-6E1631AC6D1C}" type="pres">
      <dgm:prSet presAssocID="{B3E918D4-29FC-40A7-BB06-33AB2B4CA5EF}" presName="node" presStyleLbl="node1" presStyleIdx="1" presStyleCnt="3" custScaleX="90537" custScaleY="138169" custRadScaleRad="12458" custRadScaleInc="-230278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3C3F21F-65E8-4CD7-9A55-E9D4C0021D3D}" type="pres">
      <dgm:prSet presAssocID="{243DB24F-BA75-4E3D-8674-F10DA0EBE976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A82B4BF-700B-4100-BD4E-74CC077197E3}" type="pres">
      <dgm:prSet presAssocID="{243DB24F-BA75-4E3D-8674-F10DA0EBE976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9DE94B53-228D-4B3A-8246-7412914AC01B}" type="pres">
      <dgm:prSet presAssocID="{8C985AFF-FB76-4BA6-8178-58534CDE7893}" presName="node" presStyleLbl="node1" presStyleIdx="2" presStyleCnt="3" custScaleX="90752" custScaleY="140212" custRadScaleRad="124730" custRadScaleInc="-259778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AD5F3E1-6782-4440-B3EE-796022B55005}" type="pres">
      <dgm:prSet presAssocID="{ED82216E-8775-4542-ADA6-DDD5D2CEDF61}" presName="sibTrans" presStyleLbl="sibTrans2D1" presStyleIdx="2" presStyleCnt="3" custFlipHor="1" custScaleX="64107" custLinFactX="-88590" custLinFactY="-178283" custLinFactNeighborX="-100000" custLinFactNeighborY="-200000"/>
      <dgm:spPr/>
      <dgm:t>
        <a:bodyPr/>
        <a:lstStyle/>
        <a:p>
          <a:endParaRPr lang="en-US"/>
        </a:p>
      </dgm:t>
    </dgm:pt>
    <dgm:pt modelId="{F44E2D6E-A3E1-4EF1-B177-C0DD68DE1899}" type="pres">
      <dgm:prSet presAssocID="{ED82216E-8775-4542-ADA6-DDD5D2CEDF61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209D573E-20F3-4686-AC03-23A25239B209}" type="presOf" srcId="{8C985AFF-FB76-4BA6-8178-58534CDE7893}" destId="{9DE94B53-228D-4B3A-8246-7412914AC01B}" srcOrd="0" destOrd="0" presId="urn:microsoft.com/office/officeart/2005/8/layout/cycle2"/>
    <dgm:cxn modelId="{5F4E64B6-F37C-41F9-AE71-309D786E7802}" type="presOf" srcId="{ED82216E-8775-4542-ADA6-DDD5D2CEDF61}" destId="{F44E2D6E-A3E1-4EF1-B177-C0DD68DE1899}" srcOrd="1" destOrd="0" presId="urn:microsoft.com/office/officeart/2005/8/layout/cycle2"/>
    <dgm:cxn modelId="{040E43CF-490B-4DD7-BF37-F7724BC7EB09}" type="presOf" srcId="{EE8BAABF-9154-47FD-A037-D96E1D423A7A}" destId="{2ED6987E-CC3D-40EE-882D-EE163DDC6B95}" srcOrd="0" destOrd="0" presId="urn:microsoft.com/office/officeart/2005/8/layout/cycle2"/>
    <dgm:cxn modelId="{3FA587D3-8ECA-44AC-976D-D1E968FFEA3D}" type="presOf" srcId="{C78F6646-9853-4753-8FFA-2E909984961A}" destId="{E55D5B8D-FEC1-4C10-A961-793A4942BA72}" srcOrd="0" destOrd="0" presId="urn:microsoft.com/office/officeart/2005/8/layout/cycle2"/>
    <dgm:cxn modelId="{3896465C-4B5E-44DB-843B-5BED3EA60737}" type="presOf" srcId="{2F13E90A-0860-484F-9762-81A89FA58E7F}" destId="{4BD13DC2-B0B4-49E3-9364-B0B466A66102}" srcOrd="0" destOrd="0" presId="urn:microsoft.com/office/officeart/2005/8/layout/cycle2"/>
    <dgm:cxn modelId="{2577E11E-1899-4F50-9D5F-DB22315B73FE}" type="presOf" srcId="{ED82216E-8775-4542-ADA6-DDD5D2CEDF61}" destId="{7AD5F3E1-6782-4440-B3EE-796022B55005}" srcOrd="0" destOrd="0" presId="urn:microsoft.com/office/officeart/2005/8/layout/cycle2"/>
    <dgm:cxn modelId="{C745E9D2-CA66-442E-B859-D2C941A1437A}" srcId="{C78F6646-9853-4753-8FFA-2E909984961A}" destId="{EE8BAABF-9154-47FD-A037-D96E1D423A7A}" srcOrd="0" destOrd="0" parTransId="{FB24BB03-A6C2-4FA6-B97F-21FBFE974CA5}" sibTransId="{2F13E90A-0860-484F-9762-81A89FA58E7F}"/>
    <dgm:cxn modelId="{198630DE-8638-4141-919C-C1B40A5B1241}" srcId="{C78F6646-9853-4753-8FFA-2E909984961A}" destId="{8C985AFF-FB76-4BA6-8178-58534CDE7893}" srcOrd="2" destOrd="0" parTransId="{CF19924F-4B6B-4CDF-A2FC-C94AA0F0375E}" sibTransId="{ED82216E-8775-4542-ADA6-DDD5D2CEDF61}"/>
    <dgm:cxn modelId="{8502301B-F74D-4501-8DD0-4B6F3ADE4AF6}" type="presOf" srcId="{B3E918D4-29FC-40A7-BB06-33AB2B4CA5EF}" destId="{BB2B03FC-6230-49AD-A11E-6E1631AC6D1C}" srcOrd="0" destOrd="0" presId="urn:microsoft.com/office/officeart/2005/8/layout/cycle2"/>
    <dgm:cxn modelId="{E0EC8F0A-3C6E-4930-BA84-476C3B624805}" type="presOf" srcId="{243DB24F-BA75-4E3D-8674-F10DA0EBE976}" destId="{43C3F21F-65E8-4CD7-9A55-E9D4C0021D3D}" srcOrd="0" destOrd="0" presId="urn:microsoft.com/office/officeart/2005/8/layout/cycle2"/>
    <dgm:cxn modelId="{287B577D-90FE-462C-8302-1779CAFB4BA6}" type="presOf" srcId="{2F13E90A-0860-484F-9762-81A89FA58E7F}" destId="{196A5DE8-177D-4F49-991F-D6A17DE728EF}" srcOrd="1" destOrd="0" presId="urn:microsoft.com/office/officeart/2005/8/layout/cycle2"/>
    <dgm:cxn modelId="{3C694267-ABA8-4F41-9823-8EF956767E7C}" srcId="{C78F6646-9853-4753-8FFA-2E909984961A}" destId="{B3E918D4-29FC-40A7-BB06-33AB2B4CA5EF}" srcOrd="1" destOrd="0" parTransId="{BC8585C7-21DC-448E-BF14-79FE3448D68F}" sibTransId="{243DB24F-BA75-4E3D-8674-F10DA0EBE976}"/>
    <dgm:cxn modelId="{D4106ED7-0F94-43B1-B924-59430ECC8026}" type="presOf" srcId="{243DB24F-BA75-4E3D-8674-F10DA0EBE976}" destId="{0A82B4BF-700B-4100-BD4E-74CC077197E3}" srcOrd="1" destOrd="0" presId="urn:microsoft.com/office/officeart/2005/8/layout/cycle2"/>
    <dgm:cxn modelId="{91ECD1B5-1910-4724-BEFE-0E807E59C300}" type="presParOf" srcId="{E55D5B8D-FEC1-4C10-A961-793A4942BA72}" destId="{2ED6987E-CC3D-40EE-882D-EE163DDC6B95}" srcOrd="0" destOrd="0" presId="urn:microsoft.com/office/officeart/2005/8/layout/cycle2"/>
    <dgm:cxn modelId="{A123AD69-753C-4747-A9A0-B187F19DEE34}" type="presParOf" srcId="{E55D5B8D-FEC1-4C10-A961-793A4942BA72}" destId="{4BD13DC2-B0B4-49E3-9364-B0B466A66102}" srcOrd="1" destOrd="0" presId="urn:microsoft.com/office/officeart/2005/8/layout/cycle2"/>
    <dgm:cxn modelId="{0008C78E-B90B-4F3D-8085-B424CEE0E523}" type="presParOf" srcId="{4BD13DC2-B0B4-49E3-9364-B0B466A66102}" destId="{196A5DE8-177D-4F49-991F-D6A17DE728EF}" srcOrd="0" destOrd="0" presId="urn:microsoft.com/office/officeart/2005/8/layout/cycle2"/>
    <dgm:cxn modelId="{2F284C77-D2F1-4F25-B04D-6E3334A26AD2}" type="presParOf" srcId="{E55D5B8D-FEC1-4C10-A961-793A4942BA72}" destId="{BB2B03FC-6230-49AD-A11E-6E1631AC6D1C}" srcOrd="2" destOrd="0" presId="urn:microsoft.com/office/officeart/2005/8/layout/cycle2"/>
    <dgm:cxn modelId="{05224F81-7B09-4B60-9E38-E85809788BA5}" type="presParOf" srcId="{E55D5B8D-FEC1-4C10-A961-793A4942BA72}" destId="{43C3F21F-65E8-4CD7-9A55-E9D4C0021D3D}" srcOrd="3" destOrd="0" presId="urn:microsoft.com/office/officeart/2005/8/layout/cycle2"/>
    <dgm:cxn modelId="{9075E9B9-6E77-44C0-96F6-69F310CF307D}" type="presParOf" srcId="{43C3F21F-65E8-4CD7-9A55-E9D4C0021D3D}" destId="{0A82B4BF-700B-4100-BD4E-74CC077197E3}" srcOrd="0" destOrd="0" presId="urn:microsoft.com/office/officeart/2005/8/layout/cycle2"/>
    <dgm:cxn modelId="{D834C01D-7820-4D4E-A7FB-AE475091EE43}" type="presParOf" srcId="{E55D5B8D-FEC1-4C10-A961-793A4942BA72}" destId="{9DE94B53-228D-4B3A-8246-7412914AC01B}" srcOrd="4" destOrd="0" presId="urn:microsoft.com/office/officeart/2005/8/layout/cycle2"/>
    <dgm:cxn modelId="{ACF38B25-C87E-46E1-93FA-7541B2A6CFEA}" type="presParOf" srcId="{E55D5B8D-FEC1-4C10-A961-793A4942BA72}" destId="{7AD5F3E1-6782-4440-B3EE-796022B55005}" srcOrd="5" destOrd="0" presId="urn:microsoft.com/office/officeart/2005/8/layout/cycle2"/>
    <dgm:cxn modelId="{9ACBBD47-3A44-4589-AF0B-7D848BDC0CE6}" type="presParOf" srcId="{7AD5F3E1-6782-4440-B3EE-796022B55005}" destId="{F44E2D6E-A3E1-4EF1-B177-C0DD68DE189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613CF-33BA-4445-85ED-4142DADC5BC4}">
      <dsp:nvSpPr>
        <dsp:cNvPr id="0" name=""/>
        <dsp:cNvSpPr/>
      </dsp:nvSpPr>
      <dsp:spPr>
        <a:xfrm>
          <a:off x="0" y="3000000"/>
          <a:ext cx="10000000" cy="400000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A70C01-DBE7-48C1-852B-DCA889F02B4A}">
      <dsp:nvSpPr>
        <dsp:cNvPr id="0" name=""/>
        <dsp:cNvSpPr/>
      </dsp:nvSpPr>
      <dsp:spPr>
        <a:xfrm>
          <a:off x="4394" y="0"/>
          <a:ext cx="2900390" cy="40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6936" tIns="376936" rIns="376936" bIns="376936" numCol="1" spcCol="1270" anchor="b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5300" kern="1200"/>
        </a:p>
      </dsp:txBody>
      <dsp:txXfrm>
        <a:off x="4394" y="0"/>
        <a:ext cx="2900390" cy="4000000"/>
      </dsp:txXfrm>
    </dsp:sp>
    <dsp:sp modelId="{169351C2-4B45-4B2C-A8D9-C34FF4B6B24F}">
      <dsp:nvSpPr>
        <dsp:cNvPr id="0" name=""/>
        <dsp:cNvSpPr/>
      </dsp:nvSpPr>
      <dsp:spPr>
        <a:xfrm>
          <a:off x="954589" y="4500000"/>
          <a:ext cx="1000000" cy="1000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E3E5B1-C74C-49C5-9F9C-FDA72C1962AC}">
      <dsp:nvSpPr>
        <dsp:cNvPr id="0" name=""/>
        <dsp:cNvSpPr/>
      </dsp:nvSpPr>
      <dsp:spPr>
        <a:xfrm>
          <a:off x="3049804" y="6000000"/>
          <a:ext cx="2900390" cy="40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6936" tIns="376936" rIns="376936" bIns="376936" numCol="1" spcCol="1270" anchor="t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5300" kern="1200"/>
        </a:p>
      </dsp:txBody>
      <dsp:txXfrm>
        <a:off x="3049804" y="6000000"/>
        <a:ext cx="2900390" cy="4000000"/>
      </dsp:txXfrm>
    </dsp:sp>
    <dsp:sp modelId="{2898CE76-E3A6-495F-8E6C-312340673B1C}">
      <dsp:nvSpPr>
        <dsp:cNvPr id="0" name=""/>
        <dsp:cNvSpPr/>
      </dsp:nvSpPr>
      <dsp:spPr>
        <a:xfrm>
          <a:off x="3999999" y="4500000"/>
          <a:ext cx="1000000" cy="1000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2B5B8-CB84-4E76-A626-4B2B91676A2B}">
      <dsp:nvSpPr>
        <dsp:cNvPr id="0" name=""/>
        <dsp:cNvSpPr/>
      </dsp:nvSpPr>
      <dsp:spPr>
        <a:xfrm>
          <a:off x="6095214" y="0"/>
          <a:ext cx="2900390" cy="400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6936" tIns="376936" rIns="376936" bIns="376936" numCol="1" spcCol="1270" anchor="b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5300" kern="1200"/>
        </a:p>
      </dsp:txBody>
      <dsp:txXfrm>
        <a:off x="6095214" y="0"/>
        <a:ext cx="2900390" cy="4000000"/>
      </dsp:txXfrm>
    </dsp:sp>
    <dsp:sp modelId="{FDBE40EE-F82A-43EC-86F1-9870D1713CF9}">
      <dsp:nvSpPr>
        <dsp:cNvPr id="0" name=""/>
        <dsp:cNvSpPr/>
      </dsp:nvSpPr>
      <dsp:spPr>
        <a:xfrm>
          <a:off x="7045410" y="4500000"/>
          <a:ext cx="1000000" cy="1000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6987E-CC3D-40EE-882D-EE163DDC6B95}">
      <dsp:nvSpPr>
        <dsp:cNvPr id="0" name=""/>
        <dsp:cNvSpPr/>
      </dsp:nvSpPr>
      <dsp:spPr>
        <a:xfrm>
          <a:off x="245060" y="1470121"/>
          <a:ext cx="2335945" cy="3460458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b="1" kern="1200" smtClean="0"/>
            <a:t>Formulación de </a:t>
          </a:r>
          <a:r>
            <a:rPr lang="es-PE" sz="1100" kern="1200" smtClean="0"/>
            <a:t>un Plan de Trabajo que incluya los procedimientos orientados a implementar adecuadamente el SCI, en base a un diagnóstico  previamente elaborado. Son aspectos inherentes a esta fase asegurar el compromiso  de la Alta Dirección y la conformación de un comité de Control Interno</a:t>
          </a:r>
          <a:endParaRPr lang="es-PE" sz="1100" kern="1200" dirty="0"/>
        </a:p>
      </dsp:txBody>
      <dsp:txXfrm>
        <a:off x="587151" y="1976893"/>
        <a:ext cx="1651763" cy="2446914"/>
      </dsp:txXfrm>
    </dsp:sp>
    <dsp:sp modelId="{4BD13DC2-B0B4-49E3-9364-B0B466A66102}">
      <dsp:nvSpPr>
        <dsp:cNvPr id="0" name=""/>
        <dsp:cNvSpPr/>
      </dsp:nvSpPr>
      <dsp:spPr>
        <a:xfrm rot="12462">
          <a:off x="2678632" y="2772188"/>
          <a:ext cx="235203" cy="8663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3900" kern="1200"/>
        </a:p>
      </dsp:txBody>
      <dsp:txXfrm>
        <a:off x="2678632" y="2945331"/>
        <a:ext cx="164642" cy="519811"/>
      </dsp:txXfrm>
    </dsp:sp>
    <dsp:sp modelId="{BB2B03FC-6230-49AD-A11E-6E1631AC6D1C}">
      <dsp:nvSpPr>
        <dsp:cNvPr id="0" name=""/>
        <dsp:cNvSpPr/>
      </dsp:nvSpPr>
      <dsp:spPr>
        <a:xfrm>
          <a:off x="3024775" y="1437025"/>
          <a:ext cx="2324060" cy="3546760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b="1" kern="1200" smtClean="0"/>
            <a:t>Se implantará el SCI en sus procesos, </a:t>
          </a:r>
          <a:r>
            <a:rPr lang="es-PE" sz="1100" kern="1200" smtClean="0"/>
            <a:t>actividades, recursos, operaciones y actos institucionales, para lo cual la entidad procede al desarrollo del Plan de Trabajo para la implantación del SCI</a:t>
          </a:r>
          <a:endParaRPr lang="es-PE" sz="1100" kern="1200" dirty="0"/>
        </a:p>
      </dsp:txBody>
      <dsp:txXfrm>
        <a:off x="3365126" y="1956436"/>
        <a:ext cx="1643358" cy="2507938"/>
      </dsp:txXfrm>
    </dsp:sp>
    <dsp:sp modelId="{43C3F21F-65E8-4CD7-9A55-E9D4C0021D3D}">
      <dsp:nvSpPr>
        <dsp:cNvPr id="0" name=""/>
        <dsp:cNvSpPr/>
      </dsp:nvSpPr>
      <dsp:spPr>
        <a:xfrm rot="21575488">
          <a:off x="5463052" y="2767147"/>
          <a:ext cx="275204" cy="8663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-136728"/>
            <a:satOff val="4832"/>
            <a:lumOff val="120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3900" kern="1200"/>
        </a:p>
      </dsp:txBody>
      <dsp:txXfrm>
        <a:off x="5463053" y="2940712"/>
        <a:ext cx="192643" cy="519811"/>
      </dsp:txXfrm>
    </dsp:sp>
    <dsp:sp modelId="{9DE94B53-228D-4B3A-8246-7412914AC01B}">
      <dsp:nvSpPr>
        <dsp:cNvPr id="0" name=""/>
        <dsp:cNvSpPr/>
      </dsp:nvSpPr>
      <dsp:spPr>
        <a:xfrm>
          <a:off x="5868050" y="1390510"/>
          <a:ext cx="2329579" cy="3599203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100" b="1" kern="1200" smtClean="0"/>
            <a:t>Se evalúan los avances logrados y las limitaciones </a:t>
          </a:r>
          <a:r>
            <a:rPr lang="es-PE" sz="1100" kern="1200" smtClean="0"/>
            <a:t>encontradas en el proceso de implementación como parte de la autoevaluación mencionada en el componente de Supervisión. </a:t>
          </a:r>
          <a:endParaRPr lang="es-PE" sz="1100" kern="1200" dirty="0"/>
        </a:p>
      </dsp:txBody>
      <dsp:txXfrm>
        <a:off x="6209209" y="1917601"/>
        <a:ext cx="1647261" cy="2545021"/>
      </dsp:txXfrm>
    </dsp:sp>
    <dsp:sp modelId="{7AD5F3E1-6782-4440-B3EE-796022B55005}">
      <dsp:nvSpPr>
        <dsp:cNvPr id="0" name=""/>
        <dsp:cNvSpPr/>
      </dsp:nvSpPr>
      <dsp:spPr>
        <a:xfrm rot="10806263" flipH="1">
          <a:off x="429920" y="-433176"/>
          <a:ext cx="1116832" cy="8663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shade val="90000"/>
            <a:hueOff val="-273455"/>
            <a:satOff val="9663"/>
            <a:lumOff val="240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3900" kern="1200" dirty="0"/>
        </a:p>
      </dsp:txBody>
      <dsp:txXfrm rot="10800000">
        <a:off x="429920" y="-260142"/>
        <a:ext cx="856926" cy="519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3577633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8162877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2442278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5335396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397771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20094342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50656671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53768134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3583518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05536981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2592609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7742387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8144166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77983301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1916650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9643437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9808666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accent4">
                <a:lumMod val="75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B423F-6291-41FC-966F-BE26CD09E088}" type="datetimeFigureOut">
              <a:rPr lang="es-PE" smtClean="0"/>
              <a:pPr/>
              <a:t>11/11/2015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568602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e_Microsoft_Word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file:///C:\Documents%20and%20Settings\1110003\Escritorio\INFORMACION%20DE%20TRABAJO\CONSULTORIAS%20JMAD\MINISTERIO%20MEDIO%20AMBIENTE%20REJAS%20SCI%202012\INFORMACION%20DE%20TRABAJO\CONSULTORIAS%20JMAD\ELECTROPERU\NORMATIVIDAD%20DE%20CONTRALORIA\LEY%20DE%20CONTROL%20INTERNO%20DE%20LAS%20ENTIDADES%20DEL%20ESTADO%2028716.pdf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s-PE" sz="3600" b="1" dirty="0" smtClean="0"/>
              <a:t>TALLER DE SENSIBILIZACION Y CAPACITACION </a:t>
            </a:r>
            <a:br>
              <a:rPr lang="es-PE" sz="3600" b="1" dirty="0" smtClean="0"/>
            </a:br>
            <a:r>
              <a:rPr lang="es-PE" sz="3600" b="1" dirty="0" smtClean="0"/>
              <a:t>DIAGNOSTICO DE CONTROL INTERNO</a:t>
            </a:r>
            <a:endParaRPr lang="es-PE" sz="3600" b="1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864096"/>
          </a:xfrm>
        </p:spPr>
        <p:txBody>
          <a:bodyPr>
            <a:noAutofit/>
          </a:bodyPr>
          <a:lstStyle/>
          <a:p>
            <a:endParaRPr lang="es-PE" sz="1400" dirty="0" smtClean="0"/>
          </a:p>
          <a:p>
            <a:r>
              <a:rPr lang="es-PE" b="1" dirty="0" smtClean="0">
                <a:solidFill>
                  <a:schemeClr val="tx1"/>
                </a:solidFill>
              </a:rPr>
              <a:t>Ing. Rosa A. Pinelo Chumbe</a:t>
            </a:r>
          </a:p>
          <a:p>
            <a:r>
              <a:rPr lang="es-PE" b="1" dirty="0" smtClean="0">
                <a:solidFill>
                  <a:schemeClr val="tx1"/>
                </a:solidFill>
              </a:rPr>
              <a:t>Febrero - 2014</a:t>
            </a:r>
            <a:endParaRPr lang="es-PE" b="1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813983"/>
            <a:ext cx="460851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533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ChangeArrowheads="1"/>
          </p:cNvSpPr>
          <p:nvPr/>
        </p:nvSpPr>
        <p:spPr bwMode="auto">
          <a:xfrm>
            <a:off x="168897" y="761548"/>
            <a:ext cx="8136904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s-ES_tradnl" sz="3600" b="1" dirty="0">
                <a:latin typeface="+mj-lt"/>
              </a:rPr>
              <a:t>LEY N° 28716 - LEY DE CONTROL INTERNO DE LAS  </a:t>
            </a:r>
          </a:p>
          <a:p>
            <a:pPr algn="ctr">
              <a:defRPr/>
            </a:pPr>
            <a:r>
              <a:rPr lang="es-ES_tradnl" sz="3600" b="1" dirty="0">
                <a:latin typeface="+mj-lt"/>
              </a:rPr>
              <a:t>        ENTIDADES DEL </a:t>
            </a:r>
            <a:r>
              <a:rPr lang="es-ES_tradnl" sz="3600" b="1" dirty="0" smtClean="0">
                <a:latin typeface="+mj-lt"/>
              </a:rPr>
              <a:t>ESTADO</a:t>
            </a:r>
          </a:p>
          <a:p>
            <a:pPr algn="ctr">
              <a:defRPr/>
            </a:pPr>
            <a:r>
              <a:rPr lang="es-ES_tradnl" sz="3600" b="1" dirty="0" smtClean="0">
                <a:latin typeface="+mj-lt"/>
              </a:rPr>
              <a:t>Artículo 5°</a:t>
            </a:r>
            <a:endParaRPr lang="es-ES_tradnl" sz="3600" b="1" dirty="0">
              <a:latin typeface="+mj-lt"/>
            </a:endParaRPr>
          </a:p>
        </p:txBody>
      </p: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539552" y="2780928"/>
            <a:ext cx="776624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s-ES_tradnl" sz="2400" dirty="0">
              <a:solidFill>
                <a:srgbClr val="000000"/>
              </a:solidFill>
              <a:latin typeface="+mj-lt"/>
            </a:endParaRPr>
          </a:p>
          <a:p>
            <a:pPr algn="just" eaLnBrk="1" hangingPunct="1"/>
            <a:r>
              <a:rPr lang="es-ES_tradnl" sz="2400" b="1" dirty="0">
                <a:solidFill>
                  <a:srgbClr val="000000"/>
                </a:solidFill>
                <a:latin typeface="+mj-lt"/>
              </a:rPr>
              <a:t>El Control interno es: Continuo, Dinámico </a:t>
            </a:r>
            <a:r>
              <a:rPr lang="es-ES_tradnl" sz="2400" b="1" dirty="0" smtClean="0">
                <a:solidFill>
                  <a:srgbClr val="000000"/>
                </a:solidFill>
                <a:latin typeface="+mj-lt"/>
              </a:rPr>
              <a:t>y Alcanza a la totalidad </a:t>
            </a:r>
            <a:r>
              <a:rPr lang="es-ES_tradnl" sz="2400" b="1" dirty="0">
                <a:solidFill>
                  <a:srgbClr val="000000"/>
                </a:solidFill>
                <a:latin typeface="+mj-lt"/>
              </a:rPr>
              <a:t>de la organización.</a:t>
            </a:r>
          </a:p>
          <a:p>
            <a:pPr eaLnBrk="1" hangingPunct="1">
              <a:buFont typeface="Wingdings" pitchFamily="2" charset="2"/>
              <a:buChar char="§"/>
            </a:pPr>
            <a:endParaRPr lang="es-ES_tradnl" sz="2400" b="1" dirty="0">
              <a:solidFill>
                <a:srgbClr val="000000"/>
              </a:solidFill>
              <a:latin typeface="+mj-lt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s-ES_tradnl" sz="2400" b="1" dirty="0">
                <a:solidFill>
                  <a:srgbClr val="000000"/>
                </a:solidFill>
                <a:latin typeface="+mj-lt"/>
              </a:rPr>
              <a:t>Se desarrolla en forma: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_tradnl" sz="2400" b="1" dirty="0">
                <a:solidFill>
                  <a:srgbClr val="FFC000"/>
                </a:solidFill>
                <a:latin typeface="+mj-lt"/>
              </a:rPr>
              <a:t>PREVIA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_tradnl" sz="2400" b="1" dirty="0">
                <a:solidFill>
                  <a:srgbClr val="FFC000"/>
                </a:solidFill>
                <a:latin typeface="+mj-lt"/>
              </a:rPr>
              <a:t>SIMULTÁNEA 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_tradnl" sz="2400" b="1" dirty="0">
                <a:solidFill>
                  <a:srgbClr val="FFC000"/>
                </a:solidFill>
                <a:latin typeface="+mj-lt"/>
              </a:rPr>
              <a:t>POSTERIOR </a:t>
            </a:r>
          </a:p>
          <a:p>
            <a:pPr eaLnBrk="1" hangingPunct="1">
              <a:buFont typeface="Arial" pitchFamily="34" charset="0"/>
              <a:buChar char="•"/>
            </a:pPr>
            <a:endParaRPr lang="es-ES_tradnl" sz="2400" b="1" dirty="0">
              <a:solidFill>
                <a:srgbClr val="000000"/>
              </a:solidFill>
              <a:latin typeface="+mj-lt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s-ES_tradnl" sz="2400" b="1" dirty="0" smtClean="0">
                <a:solidFill>
                  <a:srgbClr val="000000"/>
                </a:solidFill>
                <a:latin typeface="+mj-lt"/>
              </a:rPr>
              <a:t>(Concordancia con el Art</a:t>
            </a:r>
            <a:r>
              <a:rPr lang="es-ES_tradnl" sz="2400" b="1" dirty="0">
                <a:solidFill>
                  <a:srgbClr val="000000"/>
                </a:solidFill>
                <a:latin typeface="+mj-lt"/>
              </a:rPr>
              <a:t>. 7° de la Ley 27785.)</a:t>
            </a: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1691680" y="2662436"/>
            <a:ext cx="6242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buClr>
                <a:srgbClr val="FFFF66"/>
              </a:buClr>
            </a:pPr>
            <a:r>
              <a:rPr lang="es-ES_tradnl" sz="2400" b="1" dirty="0">
                <a:latin typeface="+mj-lt"/>
              </a:rPr>
              <a:t>FUNCIONAMIENTO DEL CONTROL INTERNO:</a:t>
            </a:r>
            <a:endParaRPr lang="es-ES_tradnl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07954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Características del control interno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43502" y="2204864"/>
            <a:ext cx="7272808" cy="280831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es-PE" dirty="0">
                <a:solidFill>
                  <a:schemeClr val="bg1"/>
                </a:solidFill>
              </a:rPr>
              <a:t>Es un proceso continuo  que fluye por toda la </a:t>
            </a:r>
            <a:r>
              <a:rPr lang="es-PE" dirty="0" smtClean="0">
                <a:solidFill>
                  <a:schemeClr val="bg1"/>
                </a:solidFill>
              </a:rPr>
              <a:t>entidad.</a:t>
            </a:r>
            <a:endParaRPr lang="es-PE" dirty="0">
              <a:solidFill>
                <a:schemeClr val="bg1"/>
              </a:solidFill>
            </a:endParaRP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es-PE" dirty="0">
                <a:solidFill>
                  <a:schemeClr val="bg1"/>
                </a:solidFill>
              </a:rPr>
              <a:t>Es realizado por su personal en todos los niveles de la </a:t>
            </a:r>
            <a:r>
              <a:rPr lang="es-PE" dirty="0" smtClean="0">
                <a:solidFill>
                  <a:schemeClr val="bg1"/>
                </a:solidFill>
              </a:rPr>
              <a:t>organización.</a:t>
            </a:r>
            <a:endParaRPr lang="es-PE" dirty="0">
              <a:solidFill>
                <a:schemeClr val="bg1"/>
              </a:solidFill>
            </a:endParaRP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es-PE" dirty="0">
                <a:solidFill>
                  <a:schemeClr val="bg1"/>
                </a:solidFill>
              </a:rPr>
              <a:t>Se aplica en el establecimiento de la </a:t>
            </a:r>
            <a:r>
              <a:rPr lang="es-PE" dirty="0" smtClean="0">
                <a:solidFill>
                  <a:schemeClr val="bg1"/>
                </a:solidFill>
              </a:rPr>
              <a:t>estrategia.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es-PE" dirty="0">
                <a:solidFill>
                  <a:schemeClr val="bg1"/>
                </a:solidFill>
              </a:rPr>
              <a:t>Se aplica en toda la entidad, en cada nivel y unidad, e incluye adoptar una perspectiva del riesgo a nivel conjunto de la entidad.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endParaRPr lang="es-PE" sz="2800" dirty="0"/>
          </a:p>
          <a:p>
            <a:pPr marL="0" indent="0">
              <a:buNone/>
            </a:pP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489315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Características del control interno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es-PE" dirty="0" smtClean="0">
                <a:solidFill>
                  <a:schemeClr val="bg1"/>
                </a:solidFill>
              </a:rPr>
              <a:t>Está </a:t>
            </a:r>
            <a:r>
              <a:rPr lang="es-PE" dirty="0">
                <a:solidFill>
                  <a:schemeClr val="bg1"/>
                </a:solidFill>
              </a:rPr>
              <a:t>diseñado para identificar acontecimientos potenciales que, de ocurrir, afectarían a la entidad y para gestionar los riesgos dentro del nivel de riesgo aceptado.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es-PE" dirty="0">
                <a:solidFill>
                  <a:schemeClr val="bg1"/>
                </a:solidFill>
              </a:rPr>
              <a:t>Es capaz de proporcionar una seguridad razonable a la dirección de una entidad sobre su manejo administrativo y operativo.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3617456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2996952"/>
            <a:ext cx="6896534" cy="1080938"/>
          </a:xfrm>
        </p:spPr>
        <p:txBody>
          <a:bodyPr>
            <a:noAutofit/>
          </a:bodyPr>
          <a:lstStyle/>
          <a:p>
            <a:r>
              <a:rPr lang="es-PE" sz="5000" dirty="0" smtClean="0"/>
              <a:t>Implementación de la estructura de control interno</a:t>
            </a:r>
            <a:endParaRPr lang="es-PE" sz="5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15510" y="1932856"/>
            <a:ext cx="7128792" cy="4925144"/>
          </a:xfrm>
        </p:spPr>
        <p:txBody>
          <a:bodyPr>
            <a:normAutofit/>
          </a:bodyPr>
          <a:lstStyle/>
          <a:p>
            <a:endParaRPr lang="es-PE" dirty="0"/>
          </a:p>
          <a:p>
            <a:pPr marL="0" indent="0" algn="just">
              <a:buNone/>
            </a:pPr>
            <a:endParaRPr lang="es-PE" sz="8000" dirty="0"/>
          </a:p>
          <a:p>
            <a:pPr marL="0" indent="0" algn="just">
              <a:buNone/>
            </a:pPr>
            <a:r>
              <a:rPr lang="es-PE" sz="8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97116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4077607"/>
              </p:ext>
            </p:extLst>
          </p:nvPr>
        </p:nvGraphicFramePr>
        <p:xfrm>
          <a:off x="179512" y="764704"/>
          <a:ext cx="8424936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3347864" y="1706397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FASE 2: EJECUCIÓN</a:t>
            </a:r>
            <a:endParaRPr lang="es-PE" dirty="0"/>
          </a:p>
        </p:txBody>
      </p:sp>
      <p:sp>
        <p:nvSpPr>
          <p:cNvPr id="7" name="CuadroTexto 6"/>
          <p:cNvSpPr txBox="1"/>
          <p:nvPr/>
        </p:nvSpPr>
        <p:spPr>
          <a:xfrm>
            <a:off x="6300192" y="1429397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FASE 3: EVALUACIÓN</a:t>
            </a:r>
            <a:endParaRPr lang="es-PE" dirty="0"/>
          </a:p>
        </p:txBody>
      </p:sp>
      <p:sp>
        <p:nvSpPr>
          <p:cNvPr id="8" name="CuadroTexto 7"/>
          <p:cNvSpPr txBox="1"/>
          <p:nvPr/>
        </p:nvSpPr>
        <p:spPr>
          <a:xfrm>
            <a:off x="575556" y="1429398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FASE 1: PLANIFICACIÓN </a:t>
            </a:r>
            <a:endParaRPr lang="es-PE" dirty="0"/>
          </a:p>
        </p:txBody>
      </p:sp>
      <p:sp>
        <p:nvSpPr>
          <p:cNvPr id="9" name="CuadroTexto 8"/>
          <p:cNvSpPr txBox="1"/>
          <p:nvPr/>
        </p:nvSpPr>
        <p:spPr>
          <a:xfrm>
            <a:off x="1979712" y="404664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/>
              <a:t>Fases del proceso de implementación del SCI según la guía: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3194838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Metodología: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2072605"/>
            <a:ext cx="7416824" cy="4785395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bg1"/>
                </a:solidFill>
              </a:rPr>
              <a:t>Para determinar el nivel de percepción que tienen los funcionarios y servidores del </a:t>
            </a:r>
            <a:r>
              <a:rPr lang="es-ES" dirty="0" smtClean="0">
                <a:solidFill>
                  <a:schemeClr val="bg1"/>
                </a:solidFill>
              </a:rPr>
              <a:t>Programa Nacional de Asistencia Solidaria Pensión 65, </a:t>
            </a:r>
            <a:r>
              <a:rPr lang="es-ES" dirty="0">
                <a:solidFill>
                  <a:schemeClr val="bg1"/>
                </a:solidFill>
              </a:rPr>
              <a:t>respecto a la incorporación de los componentes de control interno en el </a:t>
            </a:r>
            <a:r>
              <a:rPr lang="es-ES" dirty="0" smtClean="0">
                <a:solidFill>
                  <a:schemeClr val="bg1"/>
                </a:solidFill>
              </a:rPr>
              <a:t>Sistema </a:t>
            </a:r>
            <a:r>
              <a:rPr lang="es-ES" dirty="0">
                <a:solidFill>
                  <a:schemeClr val="bg1"/>
                </a:solidFill>
              </a:rPr>
              <a:t>de Control, se </a:t>
            </a:r>
            <a:r>
              <a:rPr lang="es-ES" dirty="0" smtClean="0">
                <a:solidFill>
                  <a:schemeClr val="bg1"/>
                </a:solidFill>
              </a:rPr>
              <a:t>aplicaran </a:t>
            </a:r>
            <a:r>
              <a:rPr lang="es-ES" dirty="0">
                <a:solidFill>
                  <a:schemeClr val="bg1"/>
                </a:solidFill>
              </a:rPr>
              <a:t>encuestas de control - CSA (Técnica de Autoevaluación de Controles), basados en el enfoque del Marco Integrado de Control Interno COSO, así como </a:t>
            </a:r>
            <a:r>
              <a:rPr lang="es-ES" dirty="0" smtClean="0">
                <a:solidFill>
                  <a:schemeClr val="bg1"/>
                </a:solidFill>
              </a:rPr>
              <a:t>lo establecido </a:t>
            </a:r>
            <a:r>
              <a:rPr lang="es-ES" dirty="0">
                <a:solidFill>
                  <a:schemeClr val="bg1"/>
                </a:solidFill>
              </a:rPr>
              <a:t>en la Resolución de Contraloría General Nº 320-2006-CG “Normas de Control Interno</a:t>
            </a:r>
            <a:r>
              <a:rPr lang="es-ES" dirty="0" smtClean="0">
                <a:solidFill>
                  <a:schemeClr val="bg1"/>
                </a:solidFill>
              </a:rPr>
              <a:t>”.</a:t>
            </a:r>
          </a:p>
          <a:p>
            <a:pPr marL="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1844835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Metodología: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bg1"/>
                </a:solidFill>
              </a:rPr>
              <a:t>Asimismo se efectuarán entrevistas a funcionarios y servidores de la entidad tanto de Lima como de las Unidades Territoriales.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bg1"/>
                </a:solidFill>
              </a:rPr>
              <a:t>Se revisará la normativa interna y externa, informes de evaluación, recomendaciones de la CGR y del OCI, entre otros. </a:t>
            </a:r>
            <a:endParaRPr lang="es-PE" dirty="0">
              <a:solidFill>
                <a:schemeClr val="bg1"/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1433875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s-PE" dirty="0"/>
          </a:p>
        </p:txBody>
      </p:sp>
      <p:sp>
        <p:nvSpPr>
          <p:cNvPr id="58370" name="1 Título"/>
          <p:cNvSpPr>
            <a:spLocks noGrp="1"/>
          </p:cNvSpPr>
          <p:nvPr>
            <p:ph type="title" idx="4294967295"/>
          </p:nvPr>
        </p:nvSpPr>
        <p:spPr>
          <a:xfrm>
            <a:off x="403225" y="260598"/>
            <a:ext cx="8229600" cy="711200"/>
          </a:xfrm>
        </p:spPr>
        <p:txBody>
          <a:bodyPr>
            <a:normAutofit/>
          </a:bodyPr>
          <a:lstStyle/>
          <a:p>
            <a:pPr eaLnBrk="1" hangingPunct="1"/>
            <a:r>
              <a:rPr lang="es-PE" dirty="0" err="1" smtClean="0"/>
              <a:t>Flujograma</a:t>
            </a:r>
            <a:endParaRPr lang="es-PE" dirty="0" smtClean="0"/>
          </a:p>
        </p:txBody>
      </p:sp>
      <p:sp>
        <p:nvSpPr>
          <p:cNvPr id="5" name="Oval 2"/>
          <p:cNvSpPr>
            <a:spLocks/>
          </p:cNvSpPr>
          <p:nvPr/>
        </p:nvSpPr>
        <p:spPr bwMode="auto">
          <a:xfrm>
            <a:off x="228600" y="1517650"/>
            <a:ext cx="1279525" cy="73183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Seleccionar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procesos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clave</a:t>
            </a:r>
          </a:p>
        </p:txBody>
      </p:sp>
      <p:sp>
        <p:nvSpPr>
          <p:cNvPr id="6" name="Oval 3"/>
          <p:cNvSpPr>
            <a:spLocks/>
          </p:cNvSpPr>
          <p:nvPr/>
        </p:nvSpPr>
        <p:spPr bwMode="auto">
          <a:xfrm>
            <a:off x="1301750" y="2254250"/>
            <a:ext cx="1279525" cy="73183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Comprender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los </a:t>
            </a: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procesos</a:t>
            </a:r>
            <a:endParaRPr lang="en-US" sz="1100" b="1" i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7" name="Oval 4"/>
          <p:cNvSpPr>
            <a:spLocks/>
          </p:cNvSpPr>
          <p:nvPr/>
        </p:nvSpPr>
        <p:spPr bwMode="auto">
          <a:xfrm>
            <a:off x="2373313" y="2990850"/>
            <a:ext cx="1281112" cy="73183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Fuente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de los </a:t>
            </a: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riesgos</a:t>
            </a:r>
            <a:endParaRPr lang="en-US" sz="1100" b="1" i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8" name="Oval 5"/>
          <p:cNvSpPr>
            <a:spLocks/>
          </p:cNvSpPr>
          <p:nvPr/>
        </p:nvSpPr>
        <p:spPr bwMode="auto">
          <a:xfrm>
            <a:off x="3446463" y="3727450"/>
            <a:ext cx="1279525" cy="73183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Documentar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clave</a:t>
            </a:r>
          </a:p>
        </p:txBody>
      </p:sp>
      <p:sp>
        <p:nvSpPr>
          <p:cNvPr id="9" name="Oval 6"/>
          <p:cNvSpPr>
            <a:spLocks/>
          </p:cNvSpPr>
          <p:nvPr/>
        </p:nvSpPr>
        <p:spPr bwMode="auto">
          <a:xfrm>
            <a:off x="4518025" y="4464050"/>
            <a:ext cx="1281113" cy="7318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Evaluar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el </a:t>
            </a: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diseño</a:t>
            </a:r>
            <a:endParaRPr lang="en-US" sz="1100" b="1" i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0" name="Oval 7"/>
          <p:cNvSpPr>
            <a:spLocks/>
          </p:cNvSpPr>
          <p:nvPr/>
        </p:nvSpPr>
        <p:spPr bwMode="auto">
          <a:xfrm>
            <a:off x="5591175" y="5200650"/>
            <a:ext cx="1279525" cy="7318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Efectividad</a:t>
            </a:r>
            <a:r>
              <a:rPr lang="en-US" sz="1100" b="1" i="1" dirty="0">
                <a:solidFill>
                  <a:schemeClr val="bg1"/>
                </a:solidFill>
                <a:latin typeface="+mj-lt"/>
                <a:cs typeface="+mn-cs"/>
              </a:rPr>
              <a:t> de los </a:t>
            </a:r>
            <a:r>
              <a:rPr lang="en-US" sz="1100" b="1" i="1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endParaRPr lang="en-US" sz="1100" b="1" i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1" name="Oval 8"/>
          <p:cNvSpPr>
            <a:spLocks/>
          </p:cNvSpPr>
          <p:nvPr/>
        </p:nvSpPr>
        <p:spPr bwMode="auto">
          <a:xfrm>
            <a:off x="6664325" y="5937250"/>
            <a:ext cx="1279525" cy="7318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i="1" dirty="0" err="1" smtClean="0">
                <a:solidFill>
                  <a:schemeClr val="bg1"/>
                </a:solidFill>
                <a:latin typeface="+mj-lt"/>
              </a:rPr>
              <a:t>Informe</a:t>
            </a:r>
            <a:endParaRPr lang="en-US" sz="11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Rectangle 25"/>
          <p:cNvSpPr/>
          <p:nvPr/>
        </p:nvSpPr>
        <p:spPr bwMode="auto">
          <a:xfrm>
            <a:off x="1477962" y="1517650"/>
            <a:ext cx="3840163" cy="673100"/>
          </a:xfrm>
          <a:prstGeom prst="rect">
            <a:avLst/>
          </a:prstGeom>
          <a:noFill/>
          <a:ln w="317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lIns="0" anchor="ctr"/>
          <a:lstStyle/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Seleccionar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procesos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clave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conforme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a la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importancia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en el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cumplimiento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misional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manejo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fondos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y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probabilidad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corrupción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Considerar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insumos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materialidad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e 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importancia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3" name="Rectangle 26"/>
          <p:cNvSpPr/>
          <p:nvPr/>
        </p:nvSpPr>
        <p:spPr bwMode="auto">
          <a:xfrm>
            <a:off x="2487613" y="2254250"/>
            <a:ext cx="2652712" cy="457200"/>
          </a:xfrm>
          <a:prstGeom prst="rect">
            <a:avLst/>
          </a:prstGeom>
          <a:noFill/>
          <a:ln w="317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lIns="0" anchor="ctr"/>
          <a:lstStyle/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Comprender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las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actividades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 y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procedimientos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4" name="Rectangle 27"/>
          <p:cNvSpPr/>
          <p:nvPr/>
        </p:nvSpPr>
        <p:spPr bwMode="auto">
          <a:xfrm>
            <a:off x="3630613" y="2990850"/>
            <a:ext cx="2652712" cy="457200"/>
          </a:xfrm>
          <a:prstGeom prst="rect">
            <a:avLst/>
          </a:prstGeom>
          <a:noFill/>
          <a:ln w="317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lIns="0" anchor="ctr"/>
          <a:lstStyle/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Identificar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reportes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contables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o de  la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gestión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proyectos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, a fin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establecer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materialidad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Cruzar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riesgos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vs.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procesos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5" name="Rectangle 28"/>
          <p:cNvSpPr/>
          <p:nvPr/>
        </p:nvSpPr>
        <p:spPr bwMode="auto">
          <a:xfrm>
            <a:off x="4621213" y="3681412"/>
            <a:ext cx="4389437" cy="595313"/>
          </a:xfrm>
          <a:prstGeom prst="rect">
            <a:avLst/>
          </a:prstGeom>
          <a:noFill/>
          <a:ln w="317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lIns="0" anchor="ctr"/>
          <a:lstStyle/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Documentar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nivel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entidad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Documentar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otros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Documentar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 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nivel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preventivo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y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detectivos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en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procesos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principales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6" name="Rectangle 29"/>
          <p:cNvSpPr/>
          <p:nvPr/>
        </p:nvSpPr>
        <p:spPr bwMode="auto">
          <a:xfrm>
            <a:off x="5794375" y="4452144"/>
            <a:ext cx="3349625" cy="457200"/>
          </a:xfrm>
          <a:prstGeom prst="rect">
            <a:avLst/>
          </a:prstGeom>
          <a:noFill/>
          <a:ln w="317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lIns="0" anchor="ctr"/>
          <a:lstStyle/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Evaluar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la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efectividad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del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diseño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nivel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entidad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Tomar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acciones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mejora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sobre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las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deficiencias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encontradas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7" name="Rectangle 30"/>
          <p:cNvSpPr/>
          <p:nvPr/>
        </p:nvSpPr>
        <p:spPr bwMode="auto">
          <a:xfrm>
            <a:off x="6872771" y="5165725"/>
            <a:ext cx="2327275" cy="457200"/>
          </a:xfrm>
          <a:prstGeom prst="rect">
            <a:avLst/>
          </a:prstGeom>
          <a:noFill/>
          <a:ln w="317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lIns="0" anchor="ctr"/>
          <a:lstStyle/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Evaluar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la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efectividad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nivel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entidad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y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procesos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Remediar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deficiencias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través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la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implementación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recomendaciones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8" name="Rectangle 31"/>
          <p:cNvSpPr/>
          <p:nvPr/>
        </p:nvSpPr>
        <p:spPr bwMode="auto">
          <a:xfrm>
            <a:off x="7980362" y="6074569"/>
            <a:ext cx="1096962" cy="457200"/>
          </a:xfrm>
          <a:prstGeom prst="rect">
            <a:avLst/>
          </a:prstGeom>
          <a:noFill/>
          <a:ln w="317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</p:spPr>
        <p:txBody>
          <a:bodyPr lIns="0" anchor="ctr"/>
          <a:lstStyle/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Concluir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Comunicar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  <a:p>
            <a:pPr marL="227013" indent="-112713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Reportar</a:t>
            </a:r>
            <a:endParaRPr lang="en-US" sz="1050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19" name="Round Diagonal Corner Rectangle 39"/>
          <p:cNvSpPr/>
          <p:nvPr/>
        </p:nvSpPr>
        <p:spPr bwMode="auto">
          <a:xfrm>
            <a:off x="228600" y="2986088"/>
            <a:ext cx="2011363" cy="804862"/>
          </a:xfrm>
          <a:prstGeom prst="round2DiagRect">
            <a:avLst/>
          </a:prstGeom>
          <a:solidFill>
            <a:srgbClr val="75757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tIns="0" rIns="0" bIns="0" anchor="ctr"/>
          <a:lstStyle/>
          <a:p>
            <a:pPr marL="111125" indent="-11112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Cuáles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son los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riesgos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a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que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se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encuentran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expuestos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los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procesos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?</a:t>
            </a:r>
          </a:p>
          <a:p>
            <a:pPr marL="111125" indent="-11112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En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qué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actividades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se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encuentran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 los </a:t>
            </a:r>
            <a:r>
              <a:rPr lang="en-US" sz="1000" dirty="0" err="1">
                <a:solidFill>
                  <a:schemeClr val="bg1"/>
                </a:solidFill>
                <a:latin typeface="+mj-lt"/>
                <a:cs typeface="+mn-cs"/>
              </a:rPr>
              <a:t>riesgos</a:t>
            </a:r>
            <a:r>
              <a:rPr lang="en-US" sz="1000" dirty="0">
                <a:solidFill>
                  <a:schemeClr val="bg1"/>
                </a:solidFill>
                <a:latin typeface="+mj-lt"/>
                <a:cs typeface="+mn-cs"/>
              </a:rPr>
              <a:t>?</a:t>
            </a:r>
          </a:p>
        </p:txBody>
      </p:sp>
      <p:sp>
        <p:nvSpPr>
          <p:cNvPr id="20" name="Round Diagonal Corner Rectangle 40"/>
          <p:cNvSpPr/>
          <p:nvPr/>
        </p:nvSpPr>
        <p:spPr bwMode="auto">
          <a:xfrm>
            <a:off x="1341438" y="3886200"/>
            <a:ext cx="2011362" cy="577850"/>
          </a:xfrm>
          <a:prstGeom prst="round2DiagRect">
            <a:avLst/>
          </a:prstGeom>
          <a:solidFill>
            <a:srgbClr val="9898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tIns="0" rIns="0" bIns="0" anchor="ctr"/>
          <a:lstStyle/>
          <a:p>
            <a:pPr marL="111125" indent="-11112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Cuáles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son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clave?</a:t>
            </a:r>
          </a:p>
          <a:p>
            <a:pPr marL="111125" indent="-11112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Quién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propietario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clave?</a:t>
            </a:r>
          </a:p>
        </p:txBody>
      </p:sp>
      <p:sp>
        <p:nvSpPr>
          <p:cNvPr id="21" name="Round Diagonal Corner Rectangle 41"/>
          <p:cNvSpPr/>
          <p:nvPr/>
        </p:nvSpPr>
        <p:spPr bwMode="auto">
          <a:xfrm>
            <a:off x="2408238" y="4614862"/>
            <a:ext cx="2011362" cy="571499"/>
          </a:xfrm>
          <a:prstGeom prst="round2DiagRect">
            <a:avLst/>
          </a:prstGeom>
          <a:solidFill>
            <a:srgbClr val="BABAB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tIns="0" rIns="0" bIns="0" anchor="ctr"/>
          <a:lstStyle/>
          <a:p>
            <a:pPr marL="111125" indent="-111125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Cómo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se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encuentra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el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diseño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?</a:t>
            </a:r>
          </a:p>
        </p:txBody>
      </p:sp>
      <p:sp>
        <p:nvSpPr>
          <p:cNvPr id="22" name="Round Diagonal Corner Rectangle 42"/>
          <p:cNvSpPr/>
          <p:nvPr/>
        </p:nvSpPr>
        <p:spPr bwMode="auto">
          <a:xfrm>
            <a:off x="3484563" y="5343525"/>
            <a:ext cx="2011362" cy="731837"/>
          </a:xfrm>
          <a:prstGeom prst="round2DiagRect">
            <a:avLst/>
          </a:prstGeom>
          <a:solidFill>
            <a:srgbClr val="DDDDD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tIns="0" rIns="0" bIns="0" anchor="ctr"/>
          <a:lstStyle/>
          <a:p>
            <a:pPr marL="111125" indent="-111125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Cuáles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son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riesgos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falla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?</a:t>
            </a:r>
          </a:p>
          <a:p>
            <a:pPr marL="111125" indent="-111125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Cuál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el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desempeño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de los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controles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?</a:t>
            </a:r>
          </a:p>
        </p:txBody>
      </p:sp>
      <p:sp>
        <p:nvSpPr>
          <p:cNvPr id="23" name="Round Diagonal Corner Rectangle 43"/>
          <p:cNvSpPr/>
          <p:nvPr/>
        </p:nvSpPr>
        <p:spPr bwMode="auto">
          <a:xfrm>
            <a:off x="4140200" y="6165850"/>
            <a:ext cx="2355850" cy="503238"/>
          </a:xfrm>
          <a:prstGeom prst="round2DiagRect">
            <a:avLst/>
          </a:prstGeom>
          <a:solidFill>
            <a:srgbClr val="EDEDE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tIns="0" rIns="0" bIns="0" anchor="ctr"/>
          <a:lstStyle/>
          <a:p>
            <a:pPr marL="111125" indent="-111125" fontAlgn="auto">
              <a:spcBef>
                <a:spcPts val="0"/>
              </a:spcBef>
              <a:spcAft>
                <a:spcPts val="0"/>
              </a:spcAft>
              <a:buClr>
                <a:srgbClr val="5D7B9A"/>
              </a:buClr>
              <a:buFont typeface="Arial" pitchFamily="34" charset="0"/>
              <a:buChar char="•"/>
              <a:defRPr/>
            </a:pP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Existen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debilidades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materiales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 o de </a:t>
            </a:r>
            <a:r>
              <a:rPr lang="en-US" sz="1050" dirty="0" err="1">
                <a:solidFill>
                  <a:schemeClr val="bg1"/>
                </a:solidFill>
                <a:latin typeface="+mj-lt"/>
                <a:cs typeface="+mn-cs"/>
              </a:rPr>
              <a:t>cumplimiento</a:t>
            </a:r>
            <a:r>
              <a:rPr lang="en-US" sz="1050" dirty="0">
                <a:solidFill>
                  <a:schemeClr val="bg1"/>
                </a:solidFill>
                <a:latin typeface="+mj-lt"/>
                <a:cs typeface="+mn-cs"/>
              </a:rPr>
              <a:t>?</a:t>
            </a:r>
          </a:p>
        </p:txBody>
      </p:sp>
      <p:cxnSp>
        <p:nvCxnSpPr>
          <p:cNvPr id="58391" name="Straight Arrow Connector 50"/>
          <p:cNvCxnSpPr>
            <a:cxnSpLocks noChangeAspect="1"/>
          </p:cNvCxnSpPr>
          <p:nvPr/>
        </p:nvCxnSpPr>
        <p:spPr bwMode="auto">
          <a:xfrm>
            <a:off x="1284288" y="2190750"/>
            <a:ext cx="182562" cy="138113"/>
          </a:xfrm>
          <a:prstGeom prst="straightConnector1">
            <a:avLst/>
          </a:prstGeom>
          <a:noFill/>
          <a:ln w="19050" algn="ctr">
            <a:solidFill>
              <a:srgbClr val="801C2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36"/>
          <p:cNvSpPr txBox="1"/>
          <p:nvPr/>
        </p:nvSpPr>
        <p:spPr bwMode="auto">
          <a:xfrm>
            <a:off x="101600" y="6237288"/>
            <a:ext cx="4038600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+mj-lt"/>
                <a:cs typeface="+mn-cs"/>
              </a:rPr>
              <a:t>Fuente</a:t>
            </a:r>
            <a:r>
              <a:rPr lang="en-US" sz="800" dirty="0">
                <a:latin typeface="+mj-lt"/>
                <a:cs typeface="+mn-cs"/>
              </a:rPr>
              <a:t>: </a:t>
            </a:r>
            <a:r>
              <a:rPr lang="en-US" sz="800" dirty="0" err="1">
                <a:latin typeface="+mj-lt"/>
                <a:cs typeface="+mn-cs"/>
              </a:rPr>
              <a:t>Adaptación</a:t>
            </a:r>
            <a:r>
              <a:rPr lang="en-US" sz="800" dirty="0">
                <a:latin typeface="+mj-lt"/>
                <a:cs typeface="+mn-cs"/>
              </a:rPr>
              <a:t> de un </a:t>
            </a:r>
            <a:r>
              <a:rPr lang="en-US" sz="800" dirty="0" err="1">
                <a:latin typeface="+mj-lt"/>
                <a:cs typeface="+mn-cs"/>
              </a:rPr>
              <a:t>esquema</a:t>
            </a:r>
            <a:r>
              <a:rPr lang="en-US" sz="800" dirty="0">
                <a:latin typeface="+mj-lt"/>
                <a:cs typeface="+mn-cs"/>
              </a:rPr>
              <a:t> de </a:t>
            </a:r>
            <a:r>
              <a:rPr lang="en-US" sz="800" dirty="0" err="1" smtClean="0">
                <a:latin typeface="+mj-lt"/>
                <a:cs typeface="+mn-cs"/>
              </a:rPr>
              <a:t>Protiviti</a:t>
            </a:r>
            <a:r>
              <a:rPr lang="en-US" sz="800" dirty="0" smtClean="0">
                <a:latin typeface="+mj-lt"/>
                <a:cs typeface="+mn-cs"/>
              </a:rPr>
              <a:t> – Exp. OCI FONCODES</a:t>
            </a:r>
            <a:endParaRPr lang="en-US" sz="800" dirty="0">
              <a:latin typeface="+mj-lt"/>
              <a:cs typeface="+mn-cs"/>
            </a:endParaRPr>
          </a:p>
        </p:txBody>
      </p:sp>
      <p:cxnSp>
        <p:nvCxnSpPr>
          <p:cNvPr id="58393" name="Straight Arrow Connector 45"/>
          <p:cNvCxnSpPr>
            <a:cxnSpLocks noChangeAspect="1"/>
          </p:cNvCxnSpPr>
          <p:nvPr/>
        </p:nvCxnSpPr>
        <p:spPr bwMode="auto">
          <a:xfrm>
            <a:off x="4575175" y="4386263"/>
            <a:ext cx="184150" cy="136525"/>
          </a:xfrm>
          <a:prstGeom prst="straightConnector1">
            <a:avLst/>
          </a:prstGeom>
          <a:noFill/>
          <a:ln w="19050" algn="ctr">
            <a:solidFill>
              <a:srgbClr val="801C2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94" name="Straight Arrow Connector 46"/>
          <p:cNvCxnSpPr>
            <a:cxnSpLocks noChangeAspect="1"/>
          </p:cNvCxnSpPr>
          <p:nvPr/>
        </p:nvCxnSpPr>
        <p:spPr bwMode="auto">
          <a:xfrm>
            <a:off x="2381250" y="2922588"/>
            <a:ext cx="182563" cy="138112"/>
          </a:xfrm>
          <a:prstGeom prst="straightConnector1">
            <a:avLst/>
          </a:prstGeom>
          <a:noFill/>
          <a:ln w="19050" algn="ctr">
            <a:solidFill>
              <a:srgbClr val="801C2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95" name="Straight Arrow Connector 47"/>
          <p:cNvCxnSpPr>
            <a:cxnSpLocks noChangeAspect="1"/>
          </p:cNvCxnSpPr>
          <p:nvPr/>
        </p:nvCxnSpPr>
        <p:spPr bwMode="auto">
          <a:xfrm>
            <a:off x="5673725" y="5118100"/>
            <a:ext cx="182563" cy="136525"/>
          </a:xfrm>
          <a:prstGeom prst="straightConnector1">
            <a:avLst/>
          </a:prstGeom>
          <a:noFill/>
          <a:ln w="19050" algn="ctr">
            <a:solidFill>
              <a:srgbClr val="801C2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96" name="Straight Arrow Connector 48"/>
          <p:cNvCxnSpPr>
            <a:cxnSpLocks noChangeAspect="1"/>
          </p:cNvCxnSpPr>
          <p:nvPr/>
        </p:nvCxnSpPr>
        <p:spPr bwMode="auto">
          <a:xfrm>
            <a:off x="3478213" y="3654425"/>
            <a:ext cx="182562" cy="136525"/>
          </a:xfrm>
          <a:prstGeom prst="straightConnector1">
            <a:avLst/>
          </a:prstGeom>
          <a:noFill/>
          <a:ln w="19050" algn="ctr">
            <a:solidFill>
              <a:srgbClr val="801C2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397" name="Straight Arrow Connector 49"/>
          <p:cNvCxnSpPr>
            <a:cxnSpLocks noChangeAspect="1"/>
          </p:cNvCxnSpPr>
          <p:nvPr/>
        </p:nvCxnSpPr>
        <p:spPr bwMode="auto">
          <a:xfrm>
            <a:off x="6770688" y="5848350"/>
            <a:ext cx="182562" cy="138113"/>
          </a:xfrm>
          <a:prstGeom prst="straightConnector1">
            <a:avLst/>
          </a:prstGeom>
          <a:noFill/>
          <a:ln w="19050" algn="ctr">
            <a:solidFill>
              <a:srgbClr val="801C2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30 Rectángulo"/>
          <p:cNvSpPr/>
          <p:nvPr/>
        </p:nvSpPr>
        <p:spPr>
          <a:xfrm>
            <a:off x="228600" y="893762"/>
            <a:ext cx="4055368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PE" dirty="0">
                <a:solidFill>
                  <a:schemeClr val="bg1"/>
                </a:solidFill>
              </a:rPr>
              <a:t>Objetivos institucionales</a:t>
            </a:r>
          </a:p>
        </p:txBody>
      </p:sp>
    </p:spTree>
    <p:extLst>
      <p:ext uri="{BB962C8B-B14F-4D97-AF65-F5344CB8AC3E}">
        <p14:creationId xmlns:p14="http://schemas.microsoft.com/office/powerpoint/2010/main" val="14297974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1638" y="753228"/>
            <a:ext cx="7208713" cy="1080938"/>
          </a:xfrm>
        </p:spPr>
        <p:txBody>
          <a:bodyPr>
            <a:noAutofit/>
          </a:bodyPr>
          <a:lstStyle/>
          <a:p>
            <a:r>
              <a:rPr lang="es-PE" sz="3200" dirty="0" smtClean="0"/>
              <a:t/>
            </a:r>
            <a:br>
              <a:rPr lang="es-PE" sz="3200" dirty="0" smtClean="0"/>
            </a:br>
            <a:r>
              <a:rPr lang="es-PE" dirty="0" smtClean="0"/>
              <a:t>Componentes </a:t>
            </a:r>
            <a:r>
              <a:rPr lang="es-PE" dirty="0"/>
              <a:t>del control interno</a:t>
            </a:r>
            <a:br>
              <a:rPr lang="es-PE" dirty="0"/>
            </a:br>
            <a:r>
              <a:rPr lang="es-PE" dirty="0"/>
              <a:t>COSO ERM, 2004</a:t>
            </a:r>
            <a:r>
              <a:rPr lang="es-ES" sz="3200" dirty="0"/>
              <a:t/>
            </a:r>
            <a:br>
              <a:rPr lang="es-ES" sz="3200" dirty="0"/>
            </a:br>
            <a:endParaRPr lang="es-PE" sz="3200" dirty="0"/>
          </a:p>
        </p:txBody>
      </p:sp>
      <p:pic>
        <p:nvPicPr>
          <p:cNvPr id="1026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544616" cy="460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0290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Ambiente de Control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2144613"/>
            <a:ext cx="7632848" cy="471338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b="1" i="1" u="sng" dirty="0" smtClean="0">
                <a:solidFill>
                  <a:schemeClr val="bg1"/>
                </a:solidFill>
              </a:rPr>
              <a:t>El </a:t>
            </a:r>
            <a:r>
              <a:rPr lang="es-ES" b="1" i="1" u="sng" dirty="0">
                <a:solidFill>
                  <a:schemeClr val="bg1"/>
                </a:solidFill>
              </a:rPr>
              <a:t>ambiente que establece un entorno organizacional, para influenciar la conciencia de control de su gente</a:t>
            </a:r>
            <a:r>
              <a:rPr lang="es-ES" b="1" i="1" dirty="0">
                <a:solidFill>
                  <a:schemeClr val="bg1"/>
                </a:solidFill>
              </a:rPr>
              <a:t>. </a:t>
            </a:r>
            <a:r>
              <a:rPr lang="es-ES" dirty="0">
                <a:solidFill>
                  <a:schemeClr val="bg1"/>
                </a:solidFill>
              </a:rPr>
              <a:t>Es el fundamento de todos los demás componentes del control interno, proporcionando disciplina y estructura. Los factores del ambiente de control incluyen la integridad, los valores éticos y la competencia de la gente en la entidad; la filosofía de los administradores y el estilo de dirección, la manera como la administración asigna autoridad y responsabilidad, y como organiza y desarrolla a su gente y la atención y dirección que le presta el consejo de directores.</a:t>
            </a:r>
            <a:endParaRPr lang="es-PE" dirty="0">
              <a:solidFill>
                <a:schemeClr val="bg1"/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2617702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864095"/>
          </a:xfrm>
        </p:spPr>
        <p:txBody>
          <a:bodyPr>
            <a:normAutofit/>
          </a:bodyPr>
          <a:lstStyle/>
          <a:p>
            <a:r>
              <a:rPr lang="es-PE" sz="3200" b="1" dirty="0" smtClean="0">
                <a:solidFill>
                  <a:schemeClr val="bg1"/>
                </a:solidFill>
              </a:rPr>
              <a:t>OBJETIVOS DEL TALLER</a:t>
            </a:r>
            <a:endParaRPr lang="es-PE" sz="3200" b="1" dirty="0">
              <a:solidFill>
                <a:schemeClr val="bg1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8208912" cy="4608512"/>
          </a:xfrm>
        </p:spPr>
        <p:txBody>
          <a:bodyPr>
            <a:normAutofit fontScale="70000" lnSpcReduction="20000"/>
          </a:bodyPr>
          <a:lstStyle/>
          <a:p>
            <a:pPr marL="514350" lvl="0" indent="-457200" algn="just">
              <a:lnSpc>
                <a:spcPct val="90000"/>
              </a:lnSpc>
              <a:buClr>
                <a:srgbClr val="0033CC"/>
              </a:buClr>
              <a:buBlip>
                <a:blip r:embed="rId2"/>
              </a:buBlip>
              <a:defRPr/>
            </a:pPr>
            <a:r>
              <a:rPr lang="es-VE" sz="3400" dirty="0"/>
              <a:t>Presentar el marco conceptual del Sistema de Control Interno</a:t>
            </a:r>
          </a:p>
          <a:p>
            <a:pPr marL="514350" lvl="0" indent="-457200" algn="just">
              <a:lnSpc>
                <a:spcPct val="90000"/>
              </a:lnSpc>
              <a:buClr>
                <a:srgbClr val="0033CC"/>
              </a:buClr>
              <a:buBlip>
                <a:blip r:embed="rId2"/>
              </a:buBlip>
              <a:defRPr/>
            </a:pPr>
            <a:endParaRPr lang="es-VE" sz="3400" dirty="0"/>
          </a:p>
          <a:p>
            <a:pPr marL="514350" lvl="0" indent="-457200" algn="just">
              <a:lnSpc>
                <a:spcPct val="90000"/>
              </a:lnSpc>
              <a:buClr>
                <a:srgbClr val="0033CC"/>
              </a:buClr>
              <a:buBlip>
                <a:blip r:embed="rId2"/>
              </a:buBlip>
              <a:defRPr/>
            </a:pPr>
            <a:r>
              <a:rPr lang="es-VE" sz="3400" dirty="0"/>
              <a:t>Valorar el rol activo de los funcionarios y empleados públicos en la implementación del control interno en los procesos administrativos y operativos de la entidad</a:t>
            </a:r>
          </a:p>
          <a:p>
            <a:pPr marL="514350" lvl="0" indent="-457200" algn="just">
              <a:lnSpc>
                <a:spcPct val="90000"/>
              </a:lnSpc>
              <a:buClr>
                <a:srgbClr val="0033CC"/>
              </a:buClr>
              <a:buBlip>
                <a:blip r:embed="rId2"/>
              </a:buBlip>
              <a:defRPr/>
            </a:pPr>
            <a:endParaRPr lang="es-VE" sz="3400" dirty="0"/>
          </a:p>
          <a:p>
            <a:pPr marL="514350" lvl="0" indent="-457200" algn="just">
              <a:lnSpc>
                <a:spcPct val="90000"/>
              </a:lnSpc>
              <a:buClr>
                <a:srgbClr val="0033CC"/>
              </a:buClr>
              <a:buBlip>
                <a:blip r:embed="rId2"/>
              </a:buBlip>
              <a:defRPr/>
            </a:pPr>
            <a:r>
              <a:rPr lang="es-VE" sz="3400" dirty="0"/>
              <a:t>Destacar la importancia de una adecuada estructura de control interno orientada al cumplimiento de los objetivos institucionales</a:t>
            </a:r>
          </a:p>
          <a:p>
            <a:pPr marL="514350" lvl="0" indent="-457200" algn="just">
              <a:lnSpc>
                <a:spcPct val="90000"/>
              </a:lnSpc>
              <a:buClr>
                <a:srgbClr val="0033CC"/>
              </a:buClr>
              <a:buBlip>
                <a:blip r:embed="rId2"/>
              </a:buBlip>
              <a:defRPr/>
            </a:pPr>
            <a:endParaRPr lang="es-VE" sz="3400" dirty="0"/>
          </a:p>
          <a:p>
            <a:pPr marL="514350" lvl="0" indent="-457200" algn="just">
              <a:lnSpc>
                <a:spcPct val="90000"/>
              </a:lnSpc>
              <a:buBlip>
                <a:blip r:embed="rId2"/>
              </a:buBlip>
              <a:defRPr/>
            </a:pPr>
            <a:r>
              <a:rPr lang="es-VE" sz="3400" dirty="0"/>
              <a:t>Mejorar la cultura de control interno en el Programa Pensión 65.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2930615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1638" y="753228"/>
            <a:ext cx="7208713" cy="1080938"/>
          </a:xfrm>
        </p:spPr>
        <p:txBody>
          <a:bodyPr>
            <a:noAutofit/>
          </a:bodyPr>
          <a:lstStyle/>
          <a:p>
            <a:r>
              <a:rPr lang="es-PE" dirty="0" smtClean="0"/>
              <a:t>Algunos riesgos asociados al componente ambiente de control: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2060848"/>
            <a:ext cx="7200800" cy="4425355"/>
          </a:xfrm>
        </p:spPr>
        <p:txBody>
          <a:bodyPr>
            <a:normAutofit/>
          </a:bodyPr>
          <a:lstStyle/>
          <a:p>
            <a:pPr eaLnBrk="0" fontAlgn="base" hangingPunct="0">
              <a:spcBef>
                <a:spcPts val="384"/>
              </a:spcBef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rgbClr val="FFC000"/>
                </a:solidFill>
                <a:latin typeface="+mj-lt"/>
                <a:cs typeface="Times New Roman"/>
              </a:rPr>
              <a:t>Riesgo de dirección</a:t>
            </a:r>
            <a:endParaRPr lang="es-PE" dirty="0">
              <a:solidFill>
                <a:srgbClr val="FFC000"/>
              </a:solidFill>
              <a:latin typeface="+mj-lt"/>
            </a:endParaRPr>
          </a:p>
          <a:p>
            <a:pPr marL="0" indent="0" algn="just" eaLnBrk="0" fontAlgn="base" hangingPunct="0">
              <a:spcBef>
                <a:spcPts val="0"/>
              </a:spcBef>
              <a:buNone/>
            </a:pPr>
            <a:r>
              <a:rPr lang="es-ES" dirty="0">
                <a:solidFill>
                  <a:schemeClr val="bg1"/>
                </a:solidFill>
                <a:latin typeface="+mj-lt"/>
              </a:rPr>
              <a:t>Puede resultar en una falta de dirección, motivación para lograr objetivos; de credibilidad de la jefatura y confianza a través de la organización. </a:t>
            </a:r>
            <a:endParaRPr lang="es-ES" dirty="0" smtClean="0">
              <a:solidFill>
                <a:schemeClr val="bg1"/>
              </a:solidFill>
              <a:latin typeface="+mj-lt"/>
            </a:endParaRPr>
          </a:p>
          <a:p>
            <a:pPr marL="0" indent="0" algn="just" eaLnBrk="0" fontAlgn="base" hangingPunct="0">
              <a:spcBef>
                <a:spcPts val="0"/>
              </a:spcBef>
              <a:buNone/>
            </a:pPr>
            <a:endParaRPr lang="es-ES" dirty="0" smtClean="0">
              <a:solidFill>
                <a:schemeClr val="bg1"/>
              </a:solidFill>
              <a:latin typeface="+mj-lt"/>
            </a:endParaRPr>
          </a:p>
          <a:p>
            <a:pPr eaLnBrk="0" fontAlgn="base" hangingPunct="0">
              <a:buFont typeface="Wingdings" panose="05000000000000000000" pitchFamily="2" charset="2"/>
              <a:buChar char="ü"/>
            </a:pPr>
            <a:r>
              <a:rPr lang="es-ES" b="1" dirty="0">
                <a:solidFill>
                  <a:srgbClr val="FFC000"/>
                </a:solidFill>
                <a:latin typeface="+mj-lt"/>
              </a:rPr>
              <a:t>Riesgo de autoridad</a:t>
            </a:r>
            <a:endParaRPr lang="es-PE" dirty="0">
              <a:solidFill>
                <a:srgbClr val="FFC000"/>
              </a:solidFill>
              <a:latin typeface="+mj-lt"/>
            </a:endParaRPr>
          </a:p>
          <a:p>
            <a:pPr marL="0" indent="0" algn="just" eaLnBrk="0" fontAlgn="base" hangingPunct="0">
              <a:buNone/>
            </a:pPr>
            <a:r>
              <a:rPr lang="es-ES" dirty="0">
                <a:solidFill>
                  <a:schemeClr val="bg1"/>
                </a:solidFill>
                <a:latin typeface="+mj-lt"/>
              </a:rPr>
              <a:t>Líneas de autoridad pueden causar que se hagan cosas que no deberían de hacerse o no hacer lo que es debido.</a:t>
            </a:r>
          </a:p>
          <a:p>
            <a:pPr marL="0" indent="0" algn="just" eaLnBrk="0" fontAlgn="base" hangingPunct="0">
              <a:spcBef>
                <a:spcPts val="0"/>
              </a:spcBef>
              <a:buNone/>
            </a:pPr>
            <a:endParaRPr lang="es-ES" sz="2500" dirty="0">
              <a:latin typeface="+mj-lt"/>
            </a:endParaRPr>
          </a:p>
          <a:p>
            <a:pPr marL="0" indent="0" eaLnBrk="0" fontAlgn="base" hangingPunct="0">
              <a:buNone/>
            </a:pPr>
            <a:endParaRPr lang="es-PE" sz="3600" dirty="0"/>
          </a:p>
          <a:p>
            <a:pPr marL="0" indent="0" algn="just" eaLnBrk="0" fontAlgn="base" hangingPunct="0">
              <a:spcBef>
                <a:spcPts val="0"/>
              </a:spcBef>
            </a:pPr>
            <a:endParaRPr lang="es-PE" sz="3600" dirty="0">
              <a:latin typeface="Arial"/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1654265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648072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es-ES" sz="2800" b="1" dirty="0" smtClean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es-ES" sz="2800" b="1" dirty="0" smtClean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</a:br>
            <a:r>
              <a:rPr lang="es-ES" sz="33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Riesgos </a:t>
            </a:r>
            <a:r>
              <a:rPr lang="es-ES" sz="33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+mn-ea"/>
                <a:cs typeface="+mn-cs"/>
              </a:rPr>
              <a:t>de Integridad</a:t>
            </a:r>
            <a:r>
              <a:rPr lang="es-ES" sz="2800" b="1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es-ES" sz="2800" b="1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</a:b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2276872"/>
            <a:ext cx="7200800" cy="5688632"/>
          </a:xfrm>
        </p:spPr>
        <p:txBody>
          <a:bodyPr>
            <a:normAutofit/>
          </a:bodyPr>
          <a:lstStyle/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b="1" dirty="0" smtClean="0">
                <a:solidFill>
                  <a:srgbClr val="FFC000"/>
                </a:solidFill>
                <a:latin typeface="+mj-lt"/>
                <a:cs typeface="Times New Roman"/>
              </a:rPr>
              <a:t>Riesgo de fraude de la Administración</a:t>
            </a:r>
            <a:endParaRPr lang="es-PE" dirty="0" smtClean="0">
              <a:solidFill>
                <a:srgbClr val="FFC000"/>
              </a:solidFill>
              <a:latin typeface="+mj-lt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dirty="0" smtClean="0">
                <a:solidFill>
                  <a:srgbClr val="000000"/>
                </a:solidFill>
                <a:latin typeface="+mj-lt"/>
                <a:cs typeface="Times New Roman"/>
              </a:rPr>
              <a:t>Puede emitir información financiera equivocada.</a:t>
            </a:r>
            <a:endParaRPr lang="es-PE" dirty="0" smtClean="0">
              <a:latin typeface="+mj-lt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dirty="0" smtClean="0">
                <a:solidFill>
                  <a:srgbClr val="000000"/>
                </a:solidFill>
                <a:latin typeface="+mj-lt"/>
                <a:cs typeface="Times New Roman"/>
              </a:rPr>
              <a:t>Puede </a:t>
            </a:r>
            <a:r>
              <a:rPr lang="es-ES" dirty="0">
                <a:solidFill>
                  <a:srgbClr val="000000"/>
                </a:solidFill>
                <a:latin typeface="+mj-lt"/>
                <a:cs typeface="Times New Roman"/>
              </a:rPr>
              <a:t>efectuar sobornos y otros actos ilegales para beneficio propio o de la Entidad</a:t>
            </a:r>
            <a:r>
              <a:rPr lang="es-ES" dirty="0" smtClean="0">
                <a:solidFill>
                  <a:srgbClr val="000000"/>
                </a:solidFill>
                <a:latin typeface="+mj-lt"/>
                <a:cs typeface="Times New Roman"/>
              </a:rPr>
              <a:t>.</a:t>
            </a: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endParaRPr lang="es-ES" b="1" dirty="0" smtClean="0">
              <a:solidFill>
                <a:srgbClr val="000000"/>
              </a:solidFill>
              <a:latin typeface="+mj-lt"/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b="1" dirty="0" smtClean="0">
                <a:solidFill>
                  <a:srgbClr val="FFC000"/>
                </a:solidFill>
                <a:latin typeface="+mj-lt"/>
                <a:cs typeface="Times New Roman"/>
              </a:rPr>
              <a:t>Riesgo de fraude del empleado</a:t>
            </a:r>
            <a:endParaRPr lang="es-PE" b="1" dirty="0" smtClean="0">
              <a:solidFill>
                <a:srgbClr val="FFC000"/>
              </a:solidFill>
              <a:latin typeface="+mj-lt"/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dirty="0" smtClean="0">
                <a:solidFill>
                  <a:srgbClr val="000000"/>
                </a:solidFill>
                <a:latin typeface="+mj-lt"/>
                <a:cs typeface="Times New Roman"/>
              </a:rPr>
              <a:t>Los </a:t>
            </a:r>
            <a:r>
              <a:rPr lang="es-ES" dirty="0">
                <a:solidFill>
                  <a:srgbClr val="000000"/>
                </a:solidFill>
                <a:latin typeface="+mj-lt"/>
                <a:cs typeface="Times New Roman"/>
              </a:rPr>
              <a:t>empleados o proveedores pueden perpetrar fraudes contra la Entidad para su ganancia personal</a:t>
            </a:r>
            <a:r>
              <a:rPr lang="es-ES" sz="2500" dirty="0">
                <a:solidFill>
                  <a:srgbClr val="000000"/>
                </a:solidFill>
                <a:latin typeface="+mj-lt"/>
                <a:cs typeface="Times New Roman"/>
              </a:rPr>
              <a:t>.</a:t>
            </a:r>
            <a:endParaRPr lang="es-PE" sz="2500" dirty="0">
              <a:solidFill>
                <a:srgbClr val="000000"/>
              </a:solidFill>
              <a:latin typeface="+mj-lt"/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endParaRPr lang="es-ES" sz="2000" dirty="0">
              <a:solidFill>
                <a:srgbClr val="000000"/>
              </a:solidFill>
              <a:latin typeface="+mj-lt"/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</a:pPr>
            <a:endParaRPr lang="es-ES" sz="2000" dirty="0">
              <a:solidFill>
                <a:srgbClr val="000000"/>
              </a:solidFill>
              <a:latin typeface="Arial"/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endParaRPr lang="es-PE" sz="1800" dirty="0">
              <a:latin typeface="Arial"/>
            </a:endParaRPr>
          </a:p>
          <a:p>
            <a:pPr algn="just"/>
            <a:endParaRPr lang="es-PE" sz="1800" dirty="0"/>
          </a:p>
        </p:txBody>
      </p:sp>
    </p:spTree>
    <p:extLst>
      <p:ext uri="{BB962C8B-B14F-4D97-AF65-F5344CB8AC3E}">
        <p14:creationId xmlns:p14="http://schemas.microsoft.com/office/powerpoint/2010/main" val="21374641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Riesgos de Integridad</a:t>
            </a:r>
            <a:endParaRPr lang="es-PE" sz="3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b="1" dirty="0">
                <a:solidFill>
                  <a:srgbClr val="FFC000"/>
                </a:solidFill>
                <a:cs typeface="Times New Roman"/>
              </a:rPr>
              <a:t>Riesgo de actos ilegales</a:t>
            </a:r>
            <a:endParaRPr lang="es-PE" b="1" dirty="0">
              <a:solidFill>
                <a:srgbClr val="FFC000"/>
              </a:solidFill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dirty="0">
                <a:solidFill>
                  <a:srgbClr val="000000"/>
                </a:solidFill>
                <a:cs typeface="Times New Roman"/>
              </a:rPr>
              <a:t>Actos ilegales expone a la Entidad a multas y sanciones </a:t>
            </a:r>
            <a:r>
              <a:rPr lang="es-ES" dirty="0" smtClean="0">
                <a:solidFill>
                  <a:srgbClr val="000000"/>
                </a:solidFill>
                <a:cs typeface="Times New Roman"/>
              </a:rPr>
              <a:t>y/o </a:t>
            </a:r>
            <a:r>
              <a:rPr lang="es-ES" dirty="0">
                <a:solidFill>
                  <a:srgbClr val="000000"/>
                </a:solidFill>
                <a:cs typeface="Times New Roman"/>
              </a:rPr>
              <a:t>a pérdida de reputación e imagen.</a:t>
            </a:r>
            <a:endParaRPr lang="es-PE" dirty="0">
              <a:solidFill>
                <a:srgbClr val="000000"/>
              </a:solidFill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endParaRPr lang="es-ES" b="1" dirty="0">
              <a:solidFill>
                <a:srgbClr val="000000"/>
              </a:solidFill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b="1" dirty="0">
                <a:solidFill>
                  <a:srgbClr val="FFC000"/>
                </a:solidFill>
                <a:cs typeface="Times New Roman"/>
              </a:rPr>
              <a:t>Riesgo de uso no autorizado</a:t>
            </a:r>
            <a:endParaRPr lang="es-PE" b="1" dirty="0">
              <a:solidFill>
                <a:srgbClr val="FFC000"/>
              </a:solidFill>
              <a:cs typeface="Times New Roman"/>
            </a:endParaRPr>
          </a:p>
          <a:p>
            <a:pPr marL="0" indent="0" algn="just" eaLnBrk="0" fontAlgn="base" hangingPunct="0">
              <a:spcBef>
                <a:spcPts val="384"/>
              </a:spcBef>
              <a:buNone/>
            </a:pPr>
            <a:r>
              <a:rPr lang="es-ES" dirty="0">
                <a:solidFill>
                  <a:srgbClr val="000000"/>
                </a:solidFill>
                <a:cs typeface="Times New Roman"/>
              </a:rPr>
              <a:t>El uso no autorizado de los activos físicos, financieros o de información expone a la Entidad a un desperdicio innecesario de recursos.</a:t>
            </a:r>
            <a:endParaRPr lang="es-PE" dirty="0">
              <a:solidFill>
                <a:srgbClr val="000000"/>
              </a:solidFill>
              <a:cs typeface="Times New Roman"/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7563244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Evaluación de Riesgos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71494" y="2132856"/>
            <a:ext cx="7416824" cy="452596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ES" b="1" i="1" u="sng" dirty="0">
                <a:solidFill>
                  <a:schemeClr val="bg1"/>
                </a:solidFill>
              </a:rPr>
              <a:t>Cada entidad enfrenta una variedad de riesgos derivados de fuentes externas e internas, los cuales deben de valorarse</a:t>
            </a:r>
            <a:r>
              <a:rPr lang="es-ES" dirty="0">
                <a:solidFill>
                  <a:schemeClr val="bg1"/>
                </a:solidFill>
              </a:rPr>
              <a:t>. Una condición previa para la valoración de los riesgos es el establecimiento de objetivos, enlazados en niveles diferentes y consistentes internamente. La valoración de riesgos es la identificación y análisis de los riesgos relevantes para la consecución de los objetivos, formando una base para la determinación de cómo deben administrarse los riesgos. Dado que las condiciones económicas, industriales, reguladoras y de operación continuaran cambiando, se necesitan mecanismos para identificar y tratar los riesgos especiales asociados con el cambio. </a:t>
            </a:r>
            <a:endParaRPr lang="es-PE" dirty="0">
              <a:solidFill>
                <a:schemeClr val="bg1"/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0572724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Actividades de Control Gerencial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1639" y="2335842"/>
            <a:ext cx="6896534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b="1" i="1" u="sng" dirty="0">
                <a:solidFill>
                  <a:schemeClr val="bg1"/>
                </a:solidFill>
              </a:rPr>
              <a:t>Las actividades de control son las políticas y los procedimientos</a:t>
            </a:r>
            <a:r>
              <a:rPr lang="es-ES" b="1" i="1" dirty="0">
                <a:solidFill>
                  <a:schemeClr val="bg1"/>
                </a:solidFill>
              </a:rPr>
              <a:t> </a:t>
            </a:r>
            <a:r>
              <a:rPr lang="es-ES" dirty="0">
                <a:solidFill>
                  <a:schemeClr val="bg1"/>
                </a:solidFill>
              </a:rPr>
              <a:t>que ayudan a asegurar que se están llevando a cabo las directivas administrativas</a:t>
            </a:r>
            <a:r>
              <a:rPr lang="es-ES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es-ES" dirty="0" smtClean="0">
                <a:solidFill>
                  <a:schemeClr val="bg1"/>
                </a:solidFill>
              </a:rPr>
              <a:t>Tales </a:t>
            </a:r>
            <a:r>
              <a:rPr lang="es-ES" dirty="0">
                <a:solidFill>
                  <a:schemeClr val="bg1"/>
                </a:solidFill>
              </a:rPr>
              <a:t>actividades ayudan a asegurar que se están tomando las acciones necesarias para manejar los riesgos hacia la consecución de los objetivos de la entidad. </a:t>
            </a:r>
            <a:endParaRPr lang="es-P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3063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Actividades de Control Gerencial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ES" b="1" i="1" u="sng" dirty="0">
                <a:solidFill>
                  <a:schemeClr val="bg1"/>
                </a:solidFill>
              </a:rPr>
              <a:t>Las actividades de control se dan a todo lo largo y ancho de la organización</a:t>
            </a:r>
            <a:r>
              <a:rPr lang="es-ES" b="1" i="1" dirty="0">
                <a:solidFill>
                  <a:schemeClr val="bg1"/>
                </a:solidFill>
              </a:rPr>
              <a:t>, </a:t>
            </a:r>
            <a:r>
              <a:rPr lang="es-ES" dirty="0">
                <a:solidFill>
                  <a:schemeClr val="bg1"/>
                </a:solidFill>
              </a:rPr>
              <a:t>en todos los niveles y en todas </a:t>
            </a:r>
            <a:r>
              <a:rPr lang="es-ES">
                <a:solidFill>
                  <a:schemeClr val="bg1"/>
                </a:solidFill>
              </a:rPr>
              <a:t>las </a:t>
            </a:r>
            <a:r>
              <a:rPr lang="es-ES" smtClean="0">
                <a:solidFill>
                  <a:schemeClr val="bg1"/>
                </a:solidFill>
              </a:rPr>
              <a:t>funciones.</a:t>
            </a:r>
            <a:endParaRPr lang="es-ES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dirty="0" smtClean="0">
                <a:solidFill>
                  <a:schemeClr val="bg1"/>
                </a:solidFill>
              </a:rPr>
              <a:t>Incluyen </a:t>
            </a:r>
            <a:r>
              <a:rPr lang="es-ES" dirty="0">
                <a:solidFill>
                  <a:schemeClr val="bg1"/>
                </a:solidFill>
              </a:rPr>
              <a:t>un rango de actividades tan diversas como aprobaciones, autorizaciones, verificaciones, </a:t>
            </a:r>
            <a:r>
              <a:rPr lang="es-ES" dirty="0" smtClean="0">
                <a:solidFill>
                  <a:schemeClr val="bg1"/>
                </a:solidFill>
              </a:rPr>
              <a:t>conciliaciones</a:t>
            </a:r>
            <a:r>
              <a:rPr lang="es-ES" dirty="0">
                <a:solidFill>
                  <a:schemeClr val="bg1"/>
                </a:solidFill>
              </a:rPr>
              <a:t>, revisión del desempeño de operaciones, seguridad de activos y segregación de responsabilidades.</a:t>
            </a:r>
            <a:endParaRPr lang="es-PE" dirty="0">
              <a:solidFill>
                <a:schemeClr val="bg1"/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112738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1638" y="753228"/>
            <a:ext cx="7208713" cy="1080938"/>
          </a:xfrm>
        </p:spPr>
        <p:txBody>
          <a:bodyPr>
            <a:noAutofit/>
          </a:bodyPr>
          <a:lstStyle/>
          <a:p>
            <a:r>
              <a:rPr lang="es-PE" dirty="0"/>
              <a:t>Algunos riesgos asociados al </a:t>
            </a:r>
            <a:r>
              <a:rPr lang="es-PE" dirty="0" smtClean="0"/>
              <a:t>componente actividades de control gerencial: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3400" y="2336872"/>
            <a:ext cx="6887389" cy="3828431"/>
          </a:xfrm>
        </p:spPr>
        <p:txBody>
          <a:bodyPr>
            <a:normAutofit lnSpcReduction="10000"/>
          </a:bodyPr>
          <a:lstStyle/>
          <a:p>
            <a:pPr lvl="0" algn="just">
              <a:buFont typeface="Wingdings" panose="05000000000000000000" pitchFamily="2" charset="2"/>
              <a:buChar char="ü"/>
            </a:pPr>
            <a:r>
              <a:rPr lang="es-ES" dirty="0" smtClean="0">
                <a:solidFill>
                  <a:schemeClr val="bg1"/>
                </a:solidFill>
              </a:rPr>
              <a:t>Se debe establecer </a:t>
            </a:r>
            <a:r>
              <a:rPr lang="es-ES" dirty="0">
                <a:solidFill>
                  <a:schemeClr val="bg1"/>
                </a:solidFill>
              </a:rPr>
              <a:t>que las actividades y procedimientos de control estén de acuerdo con los resultados esperados (</a:t>
            </a:r>
            <a:r>
              <a:rPr lang="es-ES" dirty="0" smtClean="0">
                <a:solidFill>
                  <a:schemeClr val="bg1"/>
                </a:solidFill>
              </a:rPr>
              <a:t>costo - </a:t>
            </a:r>
            <a:r>
              <a:rPr lang="es-ES" dirty="0">
                <a:solidFill>
                  <a:schemeClr val="bg1"/>
                </a:solidFill>
              </a:rPr>
              <a:t>beneficio</a:t>
            </a:r>
            <a:r>
              <a:rPr lang="es-ES" dirty="0" smtClean="0">
                <a:solidFill>
                  <a:schemeClr val="bg1"/>
                </a:solidFill>
              </a:rPr>
              <a:t>), considerando </a:t>
            </a:r>
            <a:r>
              <a:rPr lang="es-ES" dirty="0">
                <a:solidFill>
                  <a:schemeClr val="bg1"/>
                </a:solidFill>
              </a:rPr>
              <a:t>como premisa básica que el costo no supere el beneficio que se puede obtener</a:t>
            </a:r>
            <a:r>
              <a:rPr lang="es-ES" dirty="0" smtClean="0">
                <a:solidFill>
                  <a:schemeClr val="bg1"/>
                </a:solidFill>
              </a:rPr>
              <a:t>.</a:t>
            </a: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es-ES" dirty="0" smtClean="0">
                <a:solidFill>
                  <a:schemeClr val="bg1"/>
                </a:solidFill>
              </a:rPr>
              <a:t>El riesgo se </a:t>
            </a:r>
            <a:r>
              <a:rPr lang="es-ES" dirty="0">
                <a:solidFill>
                  <a:schemeClr val="bg1"/>
                </a:solidFill>
              </a:rPr>
              <a:t>evidencia </a:t>
            </a:r>
            <a:r>
              <a:rPr lang="es-ES" dirty="0" smtClean="0">
                <a:solidFill>
                  <a:schemeClr val="bg1"/>
                </a:solidFill>
              </a:rPr>
              <a:t>cuando no </a:t>
            </a:r>
            <a:r>
              <a:rPr lang="es-ES" dirty="0">
                <a:solidFill>
                  <a:schemeClr val="bg1"/>
                </a:solidFill>
              </a:rPr>
              <a:t>se </a:t>
            </a:r>
            <a:r>
              <a:rPr lang="es-ES" dirty="0" smtClean="0">
                <a:solidFill>
                  <a:schemeClr val="bg1"/>
                </a:solidFill>
              </a:rPr>
              <a:t>efectúa </a:t>
            </a:r>
            <a:r>
              <a:rPr lang="es-ES" dirty="0">
                <a:solidFill>
                  <a:schemeClr val="bg1"/>
                </a:solidFill>
              </a:rPr>
              <a:t>la </a:t>
            </a:r>
            <a:r>
              <a:rPr lang="es-ES" dirty="0" smtClean="0">
                <a:solidFill>
                  <a:schemeClr val="bg1"/>
                </a:solidFill>
              </a:rPr>
              <a:t>   identificación </a:t>
            </a:r>
            <a:r>
              <a:rPr lang="es-ES" dirty="0">
                <a:solidFill>
                  <a:schemeClr val="bg1"/>
                </a:solidFill>
              </a:rPr>
              <a:t>de los controles a implementar y su respectivo costeo, </a:t>
            </a:r>
            <a:r>
              <a:rPr lang="es-ES" dirty="0" smtClean="0">
                <a:solidFill>
                  <a:schemeClr val="bg1"/>
                </a:solidFill>
              </a:rPr>
              <a:t>así como el beneficio </a:t>
            </a:r>
            <a:r>
              <a:rPr lang="es-ES" dirty="0">
                <a:solidFill>
                  <a:schemeClr val="bg1"/>
                </a:solidFill>
              </a:rPr>
              <a:t>a </a:t>
            </a:r>
            <a:r>
              <a:rPr lang="es-ES" dirty="0" smtClean="0">
                <a:solidFill>
                  <a:schemeClr val="bg1"/>
                </a:solidFill>
              </a:rPr>
              <a:t>obtener, es decir no se confronta su </a:t>
            </a:r>
            <a:r>
              <a:rPr lang="es-ES" dirty="0">
                <a:solidFill>
                  <a:schemeClr val="bg1"/>
                </a:solidFill>
              </a:rPr>
              <a:t>contribución a fin de minimizar los </a:t>
            </a:r>
            <a:r>
              <a:rPr lang="es-ES" dirty="0" smtClean="0">
                <a:solidFill>
                  <a:schemeClr val="bg1"/>
                </a:solidFill>
              </a:rPr>
              <a:t>riesgos</a:t>
            </a:r>
            <a:r>
              <a:rPr lang="es-ES" dirty="0">
                <a:solidFill>
                  <a:schemeClr val="bg1"/>
                </a:solidFill>
              </a:rPr>
              <a:t>.</a:t>
            </a:r>
            <a:endParaRPr lang="es-PE" dirty="0">
              <a:solidFill>
                <a:schemeClr val="bg1"/>
              </a:solidFill>
            </a:endParaRPr>
          </a:p>
          <a:p>
            <a:pPr algn="just"/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4100134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4254" y="764704"/>
            <a:ext cx="7072081" cy="1080938"/>
          </a:xfrm>
        </p:spPr>
        <p:txBody>
          <a:bodyPr>
            <a:noAutofit/>
          </a:bodyPr>
          <a:lstStyle/>
          <a:p>
            <a:r>
              <a:rPr lang="es-PE" dirty="0"/>
              <a:t>Algunos riesgos asociados al componente actividades de control gerencial: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>
              <a:buFont typeface="Wingdings" panose="05000000000000000000" pitchFamily="2" charset="2"/>
              <a:buChar char="ü"/>
            </a:pPr>
            <a:r>
              <a:rPr lang="es-ES" dirty="0">
                <a:solidFill>
                  <a:schemeClr val="bg1"/>
                </a:solidFill>
              </a:rPr>
              <a:t>Instaurar las políticas y procedimientos documentados para la utilización y protección de los recursos o archivos de </a:t>
            </a:r>
            <a:r>
              <a:rPr lang="es-ES" dirty="0" smtClean="0">
                <a:solidFill>
                  <a:schemeClr val="bg1"/>
                </a:solidFill>
              </a:rPr>
              <a:t>una entidad. </a:t>
            </a:r>
            <a:r>
              <a:rPr lang="es-ES" dirty="0">
                <a:solidFill>
                  <a:schemeClr val="bg1"/>
                </a:solidFill>
              </a:rPr>
              <a:t>Al respecto se evidencia que </a:t>
            </a:r>
            <a:r>
              <a:rPr lang="es-ES" dirty="0" smtClean="0">
                <a:solidFill>
                  <a:schemeClr val="bg1"/>
                </a:solidFill>
              </a:rPr>
              <a:t>esta no cuenta </a:t>
            </a:r>
            <a:r>
              <a:rPr lang="es-ES" dirty="0">
                <a:solidFill>
                  <a:schemeClr val="bg1"/>
                </a:solidFill>
              </a:rPr>
              <a:t>con los controles correspondientes para el acceso a los recursos o archivos de la entidad, </a:t>
            </a:r>
            <a:r>
              <a:rPr lang="es-ES" dirty="0" smtClean="0">
                <a:solidFill>
                  <a:schemeClr val="bg1"/>
                </a:solidFill>
              </a:rPr>
              <a:t>o que dichas </a:t>
            </a:r>
            <a:r>
              <a:rPr lang="es-ES" dirty="0">
                <a:solidFill>
                  <a:schemeClr val="bg1"/>
                </a:solidFill>
              </a:rPr>
              <a:t>autorizaciones de uso y custodia recaen en servidores </a:t>
            </a:r>
            <a:r>
              <a:rPr lang="es-ES" dirty="0" smtClean="0">
                <a:solidFill>
                  <a:schemeClr val="bg1"/>
                </a:solidFill>
              </a:rPr>
              <a:t>no capacitados o que no tienen los recursos físicos para cumplir con esta </a:t>
            </a:r>
            <a:r>
              <a:rPr lang="es-ES" dirty="0">
                <a:solidFill>
                  <a:schemeClr val="bg1"/>
                </a:solidFill>
              </a:rPr>
              <a:t>responsabilidad.</a:t>
            </a:r>
            <a:endParaRPr lang="es-PE" dirty="0">
              <a:solidFill>
                <a:schemeClr val="bg1"/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4615748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Información y Comunicación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2204864"/>
            <a:ext cx="7032637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s-ES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dirty="0" smtClean="0">
                <a:solidFill>
                  <a:schemeClr val="bg1"/>
                </a:solidFill>
              </a:rPr>
              <a:t>La </a:t>
            </a:r>
            <a:r>
              <a:rPr lang="es-ES" dirty="0">
                <a:solidFill>
                  <a:schemeClr val="bg1"/>
                </a:solidFill>
              </a:rPr>
              <a:t>información pertinente debe identificarse, capturarse y comunicarse en una forma y oportunidad que facilite a la gente cumplir con sus </a:t>
            </a:r>
            <a:r>
              <a:rPr lang="es-ES" dirty="0" smtClean="0">
                <a:solidFill>
                  <a:schemeClr val="bg1"/>
                </a:solidFill>
              </a:rPr>
              <a:t>responsabilidades</a:t>
            </a:r>
          </a:p>
          <a:p>
            <a:pPr marL="0" indent="0" algn="just">
              <a:buNone/>
            </a:pPr>
            <a:endParaRPr lang="es-ES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dirty="0" smtClean="0">
                <a:solidFill>
                  <a:schemeClr val="bg1"/>
                </a:solidFill>
              </a:rPr>
              <a:t>El </a:t>
            </a:r>
            <a:r>
              <a:rPr lang="es-ES" dirty="0">
                <a:solidFill>
                  <a:schemeClr val="bg1"/>
                </a:solidFill>
              </a:rPr>
              <a:t>sistema de información produce documentos que contienen información operacional, financiera y relacionada con el cumplimiento, la cual hace posible operar y controlar la entidad. </a:t>
            </a:r>
            <a:endParaRPr lang="es-E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6454948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Información y Comunicación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s-ES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dirty="0" smtClean="0">
                <a:solidFill>
                  <a:schemeClr val="bg1"/>
                </a:solidFill>
              </a:rPr>
              <a:t>También </a:t>
            </a:r>
            <a:r>
              <a:rPr lang="es-ES" dirty="0">
                <a:solidFill>
                  <a:schemeClr val="bg1"/>
                </a:solidFill>
              </a:rPr>
              <a:t>debe darse  una comunicación efectiva en un sentido amplio, que fluya hacia abajo, a lo largo y hacia arriba de la organización</a:t>
            </a:r>
            <a:r>
              <a:rPr lang="es-ES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endParaRPr lang="es-ES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dirty="0" smtClean="0">
                <a:solidFill>
                  <a:schemeClr val="bg1"/>
                </a:solidFill>
              </a:rPr>
              <a:t>La </a:t>
            </a:r>
            <a:r>
              <a:rPr lang="es-ES" dirty="0">
                <a:solidFill>
                  <a:schemeClr val="bg1"/>
                </a:solidFill>
              </a:rPr>
              <a:t>entidad debe capturar información pertinente, financiera y no financiera relacionada con actividades y eventos externos como internos. </a:t>
            </a:r>
            <a:endParaRPr lang="es-PE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2862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E" sz="3200" dirty="0" smtClean="0"/>
              <a:t/>
            </a:r>
            <a:br>
              <a:rPr lang="es-PE" sz="3200" dirty="0" smtClean="0"/>
            </a:br>
            <a:r>
              <a:rPr lang="es-PE" sz="3200" dirty="0" smtClean="0"/>
              <a:t>Ley </a:t>
            </a:r>
            <a:r>
              <a:rPr lang="es-PE" sz="3200" dirty="0"/>
              <a:t>N° </a:t>
            </a:r>
            <a:r>
              <a:rPr lang="es-PE" sz="3200" dirty="0" smtClean="0"/>
              <a:t>28716, Ley del </a:t>
            </a:r>
            <a:r>
              <a:rPr lang="es-PE" sz="3200" dirty="0"/>
              <a:t>Sistema de Control Interno</a:t>
            </a:r>
            <a:br>
              <a:rPr lang="es-PE" sz="3200" dirty="0"/>
            </a:br>
            <a:r>
              <a:rPr lang="es-PE" sz="3200" dirty="0"/>
              <a:t>Definición (art.  Nº 1</a:t>
            </a:r>
            <a:r>
              <a:rPr lang="es-PE" sz="3200" dirty="0" smtClean="0"/>
              <a:t>)</a:t>
            </a:r>
            <a:r>
              <a:rPr lang="es-PE" sz="3200" dirty="0"/>
              <a:t/>
            </a:r>
            <a:br>
              <a:rPr lang="es-PE" sz="3200" dirty="0"/>
            </a:br>
            <a:endParaRPr lang="es-PE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1639" y="2132857"/>
            <a:ext cx="6896534" cy="470867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s-PE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Se </a:t>
            </a:r>
            <a:r>
              <a:rPr lang="es-PE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denomina sistema de control interno al conjunto de acciones, actividades, planes, políticas, normas, registros, organización, procedimientos y métodos, incluyendo la actitud de las autoridades y el personal, organizados e instituidos en cada entidad del Estado para la consecución de los objetivos indicados en el artículo 4° de la presente Ley.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8329913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785890"/>
            <a:ext cx="7136705" cy="1080938"/>
          </a:xfrm>
        </p:spPr>
        <p:txBody>
          <a:bodyPr>
            <a:noAutofit/>
          </a:bodyPr>
          <a:lstStyle/>
          <a:p>
            <a:r>
              <a:rPr lang="es-PE" dirty="0"/>
              <a:t>Algunos riesgos asociados al componente </a:t>
            </a:r>
            <a:r>
              <a:rPr lang="es-PE" dirty="0" smtClean="0"/>
              <a:t>Información y Comunicación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326359"/>
            <a:ext cx="7632848" cy="5184576"/>
          </a:xfrm>
        </p:spPr>
        <p:txBody>
          <a:bodyPr>
            <a:normAutofit fontScale="77500" lnSpcReduction="20000"/>
          </a:bodyPr>
          <a:lstStyle/>
          <a:p>
            <a:pPr marL="0" lvl="2" indent="0" algn="just" eaLnBrk="0" fontAlgn="base" hangingPunct="0">
              <a:buNone/>
            </a:pPr>
            <a:endParaRPr lang="es-PE" sz="4900" b="1" dirty="0">
              <a:solidFill>
                <a:schemeClr val="bg1"/>
              </a:solidFill>
            </a:endParaRPr>
          </a:p>
          <a:p>
            <a:pPr algn="just" eaLnBrk="0" fontAlgn="base" hangingPunct="0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s-ES" sz="4900" dirty="0" smtClean="0">
              <a:solidFill>
                <a:schemeClr val="bg1"/>
              </a:solidFill>
            </a:endParaRPr>
          </a:p>
          <a:p>
            <a:pPr algn="just" eaLnBrk="0" fontAlgn="base" hangingPunct="0">
              <a:buFont typeface="Wingdings" panose="05000000000000000000" pitchFamily="2" charset="2"/>
              <a:buChar char="ü"/>
            </a:pPr>
            <a:r>
              <a:rPr lang="es-ES" sz="3100" b="1" dirty="0">
                <a:solidFill>
                  <a:srgbClr val="FFC000"/>
                </a:solidFill>
              </a:rPr>
              <a:t>Riesgo de </a:t>
            </a:r>
            <a:r>
              <a:rPr lang="es-ES" sz="3100" b="1" dirty="0" smtClean="0">
                <a:solidFill>
                  <a:srgbClr val="FFC000"/>
                </a:solidFill>
              </a:rPr>
              <a:t>comunicaciones</a:t>
            </a:r>
          </a:p>
          <a:p>
            <a:pPr marL="0" indent="0" algn="just" eaLnBrk="0" fontAlgn="base" hangingPunct="0">
              <a:buNone/>
            </a:pPr>
            <a:r>
              <a:rPr lang="es-ES" sz="3100" dirty="0">
                <a:solidFill>
                  <a:schemeClr val="bg1"/>
                </a:solidFill>
              </a:rPr>
              <a:t>Los canales inefectivos de comunicación pueden resultar en mensajes que son inconsistentes. </a:t>
            </a:r>
          </a:p>
          <a:p>
            <a:pPr algn="just" eaLnBrk="0" fontAlgn="base" hangingPunct="0">
              <a:buFont typeface="Wingdings" panose="05000000000000000000" pitchFamily="2" charset="2"/>
              <a:buChar char="ü"/>
            </a:pPr>
            <a:r>
              <a:rPr lang="es-ES" sz="3100" b="1" dirty="0" smtClean="0">
                <a:solidFill>
                  <a:srgbClr val="FFC000"/>
                </a:solidFill>
              </a:rPr>
              <a:t>Riesgo de acceso</a:t>
            </a:r>
            <a:endParaRPr lang="es-PE" sz="3100" dirty="0">
              <a:solidFill>
                <a:srgbClr val="FFC000"/>
              </a:solidFill>
            </a:endParaRPr>
          </a:p>
          <a:p>
            <a:pPr marL="0" indent="0" algn="just" eaLnBrk="0" fontAlgn="base" hangingPunct="0">
              <a:buNone/>
            </a:pPr>
            <a:r>
              <a:rPr lang="es-ES" sz="3100" dirty="0">
                <a:solidFill>
                  <a:schemeClr val="bg1"/>
                </a:solidFill>
              </a:rPr>
              <a:t>La falla en mantener un acceso adecuado a los sistemas de información puede resultar en conocimientos no autorizados y uso indebido de información confidencial</a:t>
            </a:r>
            <a:r>
              <a:rPr lang="es-ES" sz="3100" dirty="0" smtClean="0">
                <a:solidFill>
                  <a:schemeClr val="bg1"/>
                </a:solidFill>
              </a:rPr>
              <a:t>.</a:t>
            </a:r>
          </a:p>
          <a:p>
            <a:pPr algn="just" eaLnBrk="0" fontAlgn="base" hangingPunct="0">
              <a:buFont typeface="Wingdings" panose="05000000000000000000" pitchFamily="2" charset="2"/>
              <a:buChar char="ü"/>
            </a:pPr>
            <a:r>
              <a:rPr lang="es-ES" sz="3100" b="1" dirty="0" smtClean="0">
                <a:solidFill>
                  <a:srgbClr val="FFC000"/>
                </a:solidFill>
              </a:rPr>
              <a:t>Riesgo </a:t>
            </a:r>
            <a:r>
              <a:rPr lang="es-ES" sz="3100" b="1" dirty="0">
                <a:solidFill>
                  <a:srgbClr val="FFC000"/>
                </a:solidFill>
              </a:rPr>
              <a:t>de integridad</a:t>
            </a:r>
            <a:endParaRPr lang="es-PE" sz="3100" dirty="0">
              <a:solidFill>
                <a:srgbClr val="FFC000"/>
              </a:solidFill>
            </a:endParaRPr>
          </a:p>
          <a:p>
            <a:pPr marL="0" indent="0" algn="just" eaLnBrk="0" fontAlgn="base" hangingPunct="0">
              <a:buNone/>
            </a:pPr>
            <a:r>
              <a:rPr lang="es-ES" sz="3100" dirty="0">
                <a:solidFill>
                  <a:schemeClr val="bg1"/>
                </a:solidFill>
              </a:rPr>
              <a:t>La falta de integridad en la gestión de la infraestructura de los sistemas de información puede resultar en acceso no autorizado a los datos.</a:t>
            </a:r>
          </a:p>
          <a:p>
            <a:pPr marL="0" indent="0" algn="just" eaLnBrk="0" fontAlgn="base" hangingPunct="0">
              <a:buNone/>
            </a:pPr>
            <a:endParaRPr lang="es-ES" sz="3400" dirty="0" smtClean="0">
              <a:solidFill>
                <a:schemeClr val="bg1"/>
              </a:solidFill>
            </a:endParaRPr>
          </a:p>
          <a:p>
            <a:pPr algn="just" eaLnBrk="0" fontAlgn="base" hangingPunct="0">
              <a:buFont typeface="Wingdings" panose="05000000000000000000" pitchFamily="2" charset="2"/>
              <a:buChar char="ü"/>
            </a:pPr>
            <a:endParaRPr lang="es-PE" sz="9600" dirty="0">
              <a:solidFill>
                <a:schemeClr val="bg1"/>
              </a:solidFill>
            </a:endParaRPr>
          </a:p>
          <a:p>
            <a:endParaRPr lang="es-PE" sz="4900" dirty="0"/>
          </a:p>
        </p:txBody>
      </p:sp>
    </p:spTree>
    <p:extLst>
      <p:ext uri="{BB962C8B-B14F-4D97-AF65-F5344CB8AC3E}">
        <p14:creationId xmlns:p14="http://schemas.microsoft.com/office/powerpoint/2010/main" val="2538183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E" dirty="0"/>
              <a:t>Algunos riesgos asociados al componente Información y Comunicación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3400" y="2336872"/>
            <a:ext cx="6894773" cy="3900439"/>
          </a:xfrm>
        </p:spPr>
        <p:txBody>
          <a:bodyPr>
            <a:normAutofit fontScale="62500" lnSpcReduction="20000"/>
          </a:bodyPr>
          <a:lstStyle/>
          <a:p>
            <a:pPr marL="0" indent="0" algn="just" eaLnBrk="0" fontAlgn="base" hangingPunct="0">
              <a:buNone/>
            </a:pPr>
            <a:endParaRPr lang="es-PE" sz="3800" dirty="0">
              <a:solidFill>
                <a:schemeClr val="bg1"/>
              </a:solidFill>
            </a:endParaRPr>
          </a:p>
          <a:p>
            <a:pPr algn="just" eaLnBrk="0" fontAlgn="base" hangingPunct="0">
              <a:buFont typeface="Wingdings" panose="05000000000000000000" pitchFamily="2" charset="2"/>
              <a:buChar char="ü"/>
            </a:pPr>
            <a:r>
              <a:rPr lang="es-ES" sz="3800" b="1" dirty="0">
                <a:solidFill>
                  <a:srgbClr val="FFC000"/>
                </a:solidFill>
              </a:rPr>
              <a:t>Riesgo de relevancia</a:t>
            </a:r>
            <a:endParaRPr lang="es-PE" sz="3800" dirty="0">
              <a:solidFill>
                <a:srgbClr val="FFC000"/>
              </a:solidFill>
            </a:endParaRPr>
          </a:p>
          <a:p>
            <a:pPr marL="0" indent="0" algn="just" eaLnBrk="0" fontAlgn="base" hangingPunct="0">
              <a:buNone/>
            </a:pPr>
            <a:r>
              <a:rPr lang="es-ES" sz="3800" dirty="0">
                <a:solidFill>
                  <a:schemeClr val="bg1"/>
                </a:solidFill>
              </a:rPr>
              <a:t>El riesgo de relevancia está asociado con no proporcionar los datos o información correcta al momento correcto para toma de decisiones.</a:t>
            </a:r>
          </a:p>
          <a:p>
            <a:pPr algn="just" eaLnBrk="0" fontAlgn="base" hangingPunct="0">
              <a:buFont typeface="Wingdings" panose="05000000000000000000" pitchFamily="2" charset="2"/>
              <a:buChar char="ü"/>
            </a:pPr>
            <a:endParaRPr lang="es-PE" sz="3800" dirty="0">
              <a:solidFill>
                <a:schemeClr val="bg1"/>
              </a:solidFill>
            </a:endParaRPr>
          </a:p>
          <a:p>
            <a:pPr algn="just" eaLnBrk="0" fontAlgn="base" hangingPunct="0">
              <a:buFont typeface="Wingdings" panose="05000000000000000000" pitchFamily="2" charset="2"/>
              <a:buChar char="ü"/>
            </a:pPr>
            <a:r>
              <a:rPr lang="es-ES" sz="3800" b="1" dirty="0">
                <a:solidFill>
                  <a:srgbClr val="FFC000"/>
                </a:solidFill>
              </a:rPr>
              <a:t>Riesgo de disponibilidad</a:t>
            </a:r>
            <a:endParaRPr lang="es-PE" sz="3800" dirty="0">
              <a:solidFill>
                <a:srgbClr val="FFC000"/>
              </a:solidFill>
            </a:endParaRPr>
          </a:p>
          <a:p>
            <a:pPr marL="0" indent="0" algn="just" eaLnBrk="0" fontAlgn="base" hangingPunct="0">
              <a:buNone/>
            </a:pPr>
            <a:r>
              <a:rPr lang="es-ES" sz="3800" dirty="0">
                <a:solidFill>
                  <a:schemeClr val="bg1"/>
                </a:solidFill>
              </a:rPr>
              <a:t>La falta de disponibilidad de información importante, en el momento en que es necesaria, puede afectar adversamente la continuidad de los procesos y operaciones críticas de la organización.</a:t>
            </a:r>
            <a:endParaRPr lang="es-PE" sz="3800" dirty="0">
              <a:solidFill>
                <a:schemeClr val="bg1"/>
              </a:solidFill>
            </a:endParaRPr>
          </a:p>
          <a:p>
            <a:pPr marL="0" indent="0" algn="just" eaLnBrk="0" fontAlgn="base" hangingPunct="0">
              <a:spcBef>
                <a:spcPts val="0"/>
              </a:spcBef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0190291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Supervisión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25405" y="2204864"/>
            <a:ext cx="6902768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dirty="0">
                <a:solidFill>
                  <a:schemeClr val="bg1"/>
                </a:solidFill>
              </a:rPr>
              <a:t>Los sistemas de control interno requieren que sean monitoreados, un proceso que valora la calidad del desempeño del sistema en el tiempo</a:t>
            </a:r>
            <a:r>
              <a:rPr lang="es-ES" dirty="0" smtClean="0">
                <a:solidFill>
                  <a:schemeClr val="bg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es-ES" dirty="0" smtClean="0">
                <a:solidFill>
                  <a:schemeClr val="bg1"/>
                </a:solidFill>
              </a:rPr>
              <a:t>Ello </a:t>
            </a:r>
            <a:r>
              <a:rPr lang="es-ES" dirty="0">
                <a:solidFill>
                  <a:schemeClr val="bg1"/>
                </a:solidFill>
              </a:rPr>
              <a:t>es realizado mediante acciones de monitoreo en línea, evaluaciones separadas o una combinación de las dos. </a:t>
            </a:r>
            <a:r>
              <a:rPr lang="es-ES" b="1" i="1" u="sng" dirty="0">
                <a:solidFill>
                  <a:schemeClr val="bg1"/>
                </a:solidFill>
              </a:rPr>
              <a:t>El monitoreo en línea ocurre en el curso de las operaciones. Incluye las actividades regulares de administración y supervisión, así como otras acciones personales y tomadas en el desempeño de sus obligaciones.</a:t>
            </a:r>
            <a:endParaRPr lang="es-PE" b="1" i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1605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sz="3600" dirty="0"/>
              <a:t>Algunos riesgos asociados al componente </a:t>
            </a:r>
            <a:r>
              <a:rPr lang="es-PE" sz="3600" dirty="0" smtClean="0"/>
              <a:t>Supervisión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 eaLnBrk="0" fontAlgn="base" hangingPunct="0"/>
            <a:r>
              <a:rPr lang="es-ES" sz="3100" b="1" dirty="0">
                <a:solidFill>
                  <a:srgbClr val="FFC000"/>
                </a:solidFill>
                <a:latin typeface="+mj-lt"/>
              </a:rPr>
              <a:t>Riesgo de evaluación del entorno</a:t>
            </a:r>
            <a:endParaRPr lang="es-PE" sz="3100" dirty="0">
              <a:solidFill>
                <a:srgbClr val="FFC000"/>
              </a:solidFill>
              <a:latin typeface="+mj-lt"/>
            </a:endParaRPr>
          </a:p>
          <a:p>
            <a:pPr marL="0" indent="0" algn="just" eaLnBrk="0" fontAlgn="base" hangingPunct="0">
              <a:buNone/>
            </a:pPr>
            <a:r>
              <a:rPr lang="es-ES" sz="3100" dirty="0">
                <a:solidFill>
                  <a:schemeClr val="bg1"/>
                </a:solidFill>
                <a:latin typeface="+mj-lt"/>
              </a:rPr>
              <a:t>Fallos en el seguimiento del entorno externo, puede causar que la </a:t>
            </a:r>
            <a:r>
              <a:rPr lang="es-ES" sz="3100" dirty="0" smtClean="0">
                <a:solidFill>
                  <a:schemeClr val="bg1"/>
                </a:solidFill>
                <a:latin typeface="+mj-lt"/>
              </a:rPr>
              <a:t>entidad </a:t>
            </a:r>
            <a:r>
              <a:rPr lang="es-ES" sz="3100" dirty="0">
                <a:solidFill>
                  <a:schemeClr val="bg1"/>
                </a:solidFill>
                <a:latin typeface="+mj-lt"/>
              </a:rPr>
              <a:t>conserve estrategias más allá del tiempo </a:t>
            </a:r>
            <a:r>
              <a:rPr lang="es-ES" sz="3100" dirty="0" smtClean="0">
                <a:solidFill>
                  <a:schemeClr val="bg1"/>
                </a:solidFill>
                <a:latin typeface="+mj-lt"/>
              </a:rPr>
              <a:t>hasta </a:t>
            </a:r>
            <a:r>
              <a:rPr lang="es-ES" sz="3100" dirty="0">
                <a:solidFill>
                  <a:schemeClr val="bg1"/>
                </a:solidFill>
                <a:latin typeface="+mj-lt"/>
              </a:rPr>
              <a:t>ser </a:t>
            </a:r>
            <a:r>
              <a:rPr lang="es-ES" sz="3100" dirty="0" smtClean="0">
                <a:solidFill>
                  <a:schemeClr val="bg1"/>
                </a:solidFill>
                <a:latin typeface="+mj-lt"/>
              </a:rPr>
              <a:t>obsoletas o no aplicables.</a:t>
            </a:r>
          </a:p>
          <a:p>
            <a:pPr marL="0" indent="0" algn="just" eaLnBrk="0" fontAlgn="base" hangingPunct="0">
              <a:buNone/>
            </a:pPr>
            <a:endParaRPr lang="es-ES" sz="3100" dirty="0" smtClean="0">
              <a:latin typeface="+mj-lt"/>
            </a:endParaRPr>
          </a:p>
          <a:p>
            <a:pPr algn="just" eaLnBrk="0" fontAlgn="base" hangingPunct="0"/>
            <a:r>
              <a:rPr lang="es-ES" sz="3100" b="1" dirty="0">
                <a:solidFill>
                  <a:srgbClr val="FFC000"/>
                </a:solidFill>
                <a:latin typeface="+mj-lt"/>
              </a:rPr>
              <a:t>Riesgo de medición de resultados</a:t>
            </a:r>
            <a:endParaRPr lang="es-PE" sz="3100" dirty="0">
              <a:solidFill>
                <a:srgbClr val="FFC000"/>
              </a:solidFill>
              <a:latin typeface="+mj-lt"/>
            </a:endParaRPr>
          </a:p>
          <a:p>
            <a:pPr marL="0" indent="0" algn="just" eaLnBrk="0" fontAlgn="base" hangingPunct="0">
              <a:buNone/>
            </a:pPr>
            <a:r>
              <a:rPr lang="es-ES" sz="3100" dirty="0">
                <a:solidFill>
                  <a:schemeClr val="bg1"/>
                </a:solidFill>
                <a:latin typeface="+mj-lt"/>
              </a:rPr>
              <a:t>La falta de confiabilidad de medidas de desempeño, puede afectar negativamente la habilidad de la </a:t>
            </a:r>
            <a:r>
              <a:rPr lang="es-ES" sz="3100" dirty="0" smtClean="0">
                <a:solidFill>
                  <a:schemeClr val="bg1"/>
                </a:solidFill>
                <a:latin typeface="+mj-lt"/>
              </a:rPr>
              <a:t>entidad </a:t>
            </a:r>
            <a:r>
              <a:rPr lang="es-ES" sz="3100" dirty="0">
                <a:solidFill>
                  <a:schemeClr val="bg1"/>
                </a:solidFill>
                <a:latin typeface="+mj-lt"/>
              </a:rPr>
              <a:t>para alcanzar sus estrategias a largo plazo. </a:t>
            </a:r>
            <a:endParaRPr lang="es-PE" sz="3100" dirty="0">
              <a:solidFill>
                <a:schemeClr val="bg1"/>
              </a:solidFill>
              <a:latin typeface="+mj-lt"/>
            </a:endParaRPr>
          </a:p>
          <a:p>
            <a:pPr marL="0" indent="0" algn="just" eaLnBrk="0" fontAlgn="base" hangingPunct="0">
              <a:buNone/>
            </a:pPr>
            <a:endParaRPr lang="es-PE" dirty="0"/>
          </a:p>
          <a:p>
            <a:pPr algn="just"/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9127592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1638" y="753228"/>
            <a:ext cx="7064697" cy="1080938"/>
          </a:xfrm>
        </p:spPr>
        <p:txBody>
          <a:bodyPr>
            <a:noAutofit/>
          </a:bodyPr>
          <a:lstStyle/>
          <a:p>
            <a:r>
              <a:rPr lang="es-PE" dirty="0" smtClean="0"/>
              <a:t>E</a:t>
            </a:r>
            <a:r>
              <a:rPr lang="es-PE" sz="3200" dirty="0" smtClean="0"/>
              <a:t>jemplo de resultado del diagnóstico del Sistema de Control Interno</a:t>
            </a:r>
            <a:endParaRPr lang="es-PE" sz="3200" dirty="0"/>
          </a:p>
        </p:txBody>
      </p:sp>
      <p:graphicFrame>
        <p:nvGraphicFramePr>
          <p:cNvPr id="8" name="7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530228"/>
              </p:ext>
            </p:extLst>
          </p:nvPr>
        </p:nvGraphicFramePr>
        <p:xfrm>
          <a:off x="-180528" y="2036474"/>
          <a:ext cx="7913637" cy="4828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Document" r:id="rId4" imgW="5852779" imgH="3057918" progId="Word.Document.12">
                  <p:embed/>
                </p:oleObj>
              </mc:Choice>
              <mc:Fallback>
                <p:oleObj name="Document" r:id="rId4" imgW="5852779" imgH="3057918" progId="Word.Document.12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528" y="2036474"/>
                        <a:ext cx="7913637" cy="48284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29127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contenido"/>
          <p:cNvSpPr>
            <a:spLocks noGrp="1"/>
          </p:cNvSpPr>
          <p:nvPr>
            <p:ph type="subTitle" idx="4294967295"/>
          </p:nvPr>
        </p:nvSpPr>
        <p:spPr>
          <a:xfrm>
            <a:off x="323528" y="2132856"/>
            <a:ext cx="3024336" cy="242570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s-PE" sz="4500" b="1" dirty="0" smtClean="0"/>
              <a:t>GRACIAS!!</a:t>
            </a:r>
          </a:p>
          <a:p>
            <a:pPr marL="0" indent="0">
              <a:buNone/>
            </a:pPr>
            <a:endParaRPr lang="es-PE" sz="2700" b="1" dirty="0" smtClean="0"/>
          </a:p>
          <a:p>
            <a:r>
              <a:rPr lang="es-PE" sz="3600" b="1" dirty="0" smtClean="0"/>
              <a:t>ESTACION DE PREGUNTAS</a:t>
            </a:r>
          </a:p>
          <a:p>
            <a:endParaRPr lang="es-PE" sz="3600" b="1" dirty="0" smtClean="0"/>
          </a:p>
          <a:p>
            <a:pPr>
              <a:lnSpc>
                <a:spcPct val="170000"/>
              </a:lnSpc>
            </a:pPr>
            <a:r>
              <a:rPr lang="es-PE" sz="3600" b="1" dirty="0" smtClean="0"/>
              <a:t>SU PARTICIPACION EN EL PROCESO DE EVALUACION DE LA ESTRUCTURA DE CONTROL INTERNO .ES MUY VALIOSA.</a:t>
            </a:r>
            <a:endParaRPr lang="es-PE" sz="36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813983"/>
            <a:ext cx="363589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20688"/>
            <a:ext cx="3635896" cy="519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25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1639" y="620688"/>
            <a:ext cx="6896534" cy="1080938"/>
          </a:xfrm>
        </p:spPr>
        <p:txBody>
          <a:bodyPr>
            <a:normAutofit/>
          </a:bodyPr>
          <a:lstStyle/>
          <a:p>
            <a:r>
              <a:rPr lang="es-PE" sz="3600" dirty="0" smtClean="0"/>
              <a:t/>
            </a:r>
            <a:br>
              <a:rPr lang="es-PE" sz="3600" dirty="0" smtClean="0"/>
            </a:br>
            <a:r>
              <a:rPr lang="es-PE" dirty="0" smtClean="0"/>
              <a:t>¿Qué es control?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1639" y="2420888"/>
            <a:ext cx="6896534" cy="3744416"/>
          </a:xfrm>
        </p:spPr>
        <p:txBody>
          <a:bodyPr>
            <a:normAutofit/>
          </a:bodyPr>
          <a:lstStyle/>
          <a:p>
            <a:pPr marL="0" lvl="0" indent="0" algn="just" fontAlgn="base">
              <a:spcAft>
                <a:spcPct val="0"/>
              </a:spcAft>
              <a:buNone/>
            </a:pPr>
            <a:r>
              <a:rPr lang="es-PE" dirty="0" smtClean="0">
                <a:solidFill>
                  <a:prstClr val="black"/>
                </a:solidFill>
              </a:rPr>
              <a:t>Control es cualquier </a:t>
            </a:r>
            <a:r>
              <a:rPr lang="es-PE" dirty="0">
                <a:solidFill>
                  <a:prstClr val="black"/>
                </a:solidFill>
              </a:rPr>
              <a:t>medida que tome la </a:t>
            </a:r>
            <a:r>
              <a:rPr lang="es-PE" dirty="0" smtClean="0">
                <a:solidFill>
                  <a:prstClr val="black"/>
                </a:solidFill>
              </a:rPr>
              <a:t>dirección de una entidad, el cuerpo directivo y el personal en general, </a:t>
            </a:r>
            <a:r>
              <a:rPr lang="es-PE" dirty="0">
                <a:solidFill>
                  <a:prstClr val="black"/>
                </a:solidFill>
              </a:rPr>
              <a:t>para gestionar los riesgos y aumentar la probabilidad de alcanzar los objetivos y metas establecidos</a:t>
            </a:r>
            <a:r>
              <a:rPr lang="es-PE" dirty="0" smtClean="0">
                <a:solidFill>
                  <a:prstClr val="black"/>
                </a:solidFill>
              </a:rPr>
              <a:t>.</a:t>
            </a:r>
          </a:p>
          <a:p>
            <a:pPr marL="0" lvl="0" indent="0" algn="just" fontAlgn="base">
              <a:spcAft>
                <a:spcPct val="0"/>
              </a:spcAft>
              <a:buNone/>
            </a:pPr>
            <a:r>
              <a:rPr lang="es-PE" dirty="0" smtClean="0">
                <a:solidFill>
                  <a:prstClr val="black"/>
                </a:solidFill>
              </a:rPr>
              <a:t>La </a:t>
            </a:r>
            <a:r>
              <a:rPr lang="es-PE" dirty="0">
                <a:solidFill>
                  <a:prstClr val="black"/>
                </a:solidFill>
              </a:rPr>
              <a:t>dirección planifica, organiza y dirige la realización de las acciones suficientes para proporcionar una seguridad razonable de que se alcanzarán los </a:t>
            </a:r>
            <a:r>
              <a:rPr lang="es-PE" dirty="0" smtClean="0">
                <a:solidFill>
                  <a:prstClr val="black"/>
                </a:solidFill>
              </a:rPr>
              <a:t>fines institucionales.</a:t>
            </a:r>
            <a:endParaRPr lang="es-PE" dirty="0">
              <a:solidFill>
                <a:prstClr val="black"/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3044360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836712"/>
            <a:ext cx="6896534" cy="1080938"/>
          </a:xfrm>
        </p:spPr>
        <p:txBody>
          <a:bodyPr/>
          <a:lstStyle/>
          <a:p>
            <a:r>
              <a:rPr lang="es-PE" dirty="0" smtClean="0"/>
              <a:t>Control interno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fontAlgn="base">
              <a:spcAft>
                <a:spcPct val="0"/>
              </a:spcAft>
              <a:buNone/>
            </a:pPr>
            <a:r>
              <a:rPr lang="es-PE" dirty="0" smtClean="0">
                <a:solidFill>
                  <a:prstClr val="black"/>
                </a:solidFill>
                <a:latin typeface="Trebuchet MS (Cuerpo)"/>
              </a:rPr>
              <a:t>Concepto </a:t>
            </a:r>
            <a:r>
              <a:rPr lang="es-PE" dirty="0">
                <a:solidFill>
                  <a:prstClr val="black"/>
                </a:solidFill>
                <a:latin typeface="Trebuchet MS (Cuerpo)"/>
              </a:rPr>
              <a:t>fundamental de la administración y control, aplicable en las entidades del </a:t>
            </a:r>
            <a:r>
              <a:rPr lang="es-PE" dirty="0" smtClean="0">
                <a:solidFill>
                  <a:prstClr val="black"/>
                </a:solidFill>
                <a:latin typeface="Trebuchet MS (Cuerpo)"/>
              </a:rPr>
              <a:t>Estado (y en las privadas) </a:t>
            </a:r>
            <a:r>
              <a:rPr lang="es-PE" dirty="0">
                <a:solidFill>
                  <a:prstClr val="black"/>
                </a:solidFill>
                <a:latin typeface="Trebuchet MS (Cuerpo)"/>
              </a:rPr>
              <a:t>para describir las acciones que corresponde adoptar a sus titulares y funcionarios para preservar, evaluar y monitorear las operaciones y la calidad del </a:t>
            </a:r>
            <a:r>
              <a:rPr lang="es-PE" dirty="0" smtClean="0">
                <a:solidFill>
                  <a:prstClr val="black"/>
                </a:solidFill>
                <a:latin typeface="Trebuchet MS (Cuerpo)"/>
              </a:rPr>
              <a:t>servicio que por ley expresa le corresponde.</a:t>
            </a:r>
          </a:p>
          <a:p>
            <a:pPr marL="0" indent="0" algn="just" fontAlgn="base">
              <a:spcAft>
                <a:spcPct val="0"/>
              </a:spcAft>
              <a:buNone/>
            </a:pPr>
            <a:endParaRPr lang="es-PE" sz="3200" dirty="0" smtClean="0">
              <a:solidFill>
                <a:prstClr val="black"/>
              </a:solidFill>
              <a:latin typeface="Trebuchet MS (Cuerpo)"/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8593304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3400" y="2336873"/>
            <a:ext cx="7134944" cy="3599316"/>
          </a:xfrm>
        </p:spPr>
        <p:txBody>
          <a:bodyPr>
            <a:normAutofit lnSpcReduction="10000"/>
          </a:bodyPr>
          <a:lstStyle/>
          <a:p>
            <a:pPr marL="0" indent="0" algn="just" fontAlgn="base">
              <a:spcAft>
                <a:spcPct val="0"/>
              </a:spcAft>
              <a:buNone/>
            </a:pPr>
            <a:r>
              <a:rPr lang="es-PE" dirty="0">
                <a:solidFill>
                  <a:prstClr val="black"/>
                </a:solidFill>
                <a:latin typeface="Trebuchet MS (Cuerpo)"/>
              </a:rPr>
              <a:t>Según el Committee of Sponsoring Organization of the Treadway Commission (COSO), </a:t>
            </a:r>
            <a:r>
              <a:rPr lang="es-PE" b="1" dirty="0">
                <a:latin typeface="Trebuchet MS (Cuerpo)"/>
              </a:rPr>
              <a:t>control interno</a:t>
            </a:r>
            <a:r>
              <a:rPr lang="es-PE" dirty="0">
                <a:solidFill>
                  <a:prstClr val="black"/>
                </a:solidFill>
                <a:latin typeface="Trebuchet MS (Cuerpo)"/>
              </a:rPr>
              <a:t> es un proceso efectuado por el Directorio de una entidad, la Gerencia y el Personal en general, diseñado para proporcionar seguridad razonable con respecto al logro de objetivos en las categorías siguientes:</a:t>
            </a:r>
          </a:p>
          <a:p>
            <a:pPr fontAlgn="base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PE" dirty="0">
                <a:solidFill>
                  <a:prstClr val="black"/>
                </a:solidFill>
                <a:latin typeface="Trebuchet MS (Cuerpo)"/>
              </a:rPr>
              <a:t>Efectividad y eficiencia de las operaciones</a:t>
            </a:r>
          </a:p>
          <a:p>
            <a:pPr fontAlgn="base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PE" dirty="0">
                <a:solidFill>
                  <a:prstClr val="black"/>
                </a:solidFill>
                <a:latin typeface="Trebuchet MS (Cuerpo)"/>
              </a:rPr>
              <a:t>Confiabilidad en los reportes financieros</a:t>
            </a:r>
          </a:p>
          <a:p>
            <a:pPr fontAlgn="base"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PE" dirty="0">
                <a:solidFill>
                  <a:prstClr val="black"/>
                </a:solidFill>
                <a:latin typeface="Trebuchet MS (Cuerpo)"/>
              </a:rPr>
              <a:t>Cumplimiento con las leyes y regulaciones</a:t>
            </a:r>
          </a:p>
          <a:p>
            <a:endParaRPr lang="es-PE" dirty="0"/>
          </a:p>
        </p:txBody>
      </p:sp>
      <p:sp>
        <p:nvSpPr>
          <p:cNvPr id="5" name="Rectángulo 4"/>
          <p:cNvSpPr/>
          <p:nvPr/>
        </p:nvSpPr>
        <p:spPr>
          <a:xfrm>
            <a:off x="533400" y="1052736"/>
            <a:ext cx="33441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PE" sz="3600" dirty="0">
                <a:solidFill>
                  <a:prstClr val="white"/>
                </a:solidFill>
              </a:rPr>
              <a:t>Control interno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9696739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¿Cuáles son los objetivos del control interno?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3400" y="2336872"/>
            <a:ext cx="6990928" cy="4188471"/>
          </a:xfrm>
        </p:spPr>
        <p:txBody>
          <a:bodyPr>
            <a:normAutofit fontScale="85000" lnSpcReduction="20000"/>
          </a:bodyPr>
          <a:lstStyle/>
          <a:p>
            <a:pPr lvl="1">
              <a:lnSpc>
                <a:spcPct val="90000"/>
              </a:lnSpc>
              <a:buClr>
                <a:schemeClr val="accent2"/>
              </a:buClr>
              <a:buSzPct val="70000"/>
              <a:buFont typeface="Wingdings" pitchFamily="2" charset="2"/>
              <a:buChar char="Ø"/>
              <a:defRPr/>
            </a:pPr>
            <a:endParaRPr lang="es-PE" sz="2000" dirty="0" smtClean="0">
              <a:latin typeface="Calibri" pitchFamily="34" charset="0"/>
              <a:cs typeface="Calibri" pitchFamily="34" charset="0"/>
            </a:endParaRPr>
          </a:p>
          <a:p>
            <a:pPr marL="457200" lvl="1" indent="0">
              <a:lnSpc>
                <a:spcPct val="90000"/>
              </a:lnSpc>
              <a:buClr>
                <a:schemeClr val="accent2"/>
              </a:buClr>
              <a:buSzPct val="70000"/>
              <a:buNone/>
              <a:defRPr/>
            </a:pPr>
            <a:r>
              <a:rPr lang="es-PE" sz="2800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De acuerdo a la </a:t>
            </a:r>
            <a:r>
              <a:rPr lang="es-PE" sz="2800" b="1" dirty="0" smtClean="0">
                <a:solidFill>
                  <a:schemeClr val="bg1"/>
                </a:solidFill>
                <a:latin typeface="+mj-lt"/>
              </a:rPr>
              <a:t>Ley  </a:t>
            </a:r>
            <a:r>
              <a:rPr lang="es-PE" sz="2800" b="1" dirty="0">
                <a:solidFill>
                  <a:schemeClr val="bg1"/>
                </a:solidFill>
                <a:latin typeface="+mj-lt"/>
              </a:rPr>
              <a:t>N° </a:t>
            </a:r>
            <a:r>
              <a:rPr lang="es-PE" sz="2800" b="1" dirty="0" smtClean="0">
                <a:solidFill>
                  <a:schemeClr val="bg1"/>
                </a:solidFill>
                <a:latin typeface="+mj-lt"/>
              </a:rPr>
              <a:t>28716</a:t>
            </a:r>
            <a:r>
              <a:rPr lang="es-PE" sz="2800" dirty="0" smtClean="0">
                <a:solidFill>
                  <a:schemeClr val="bg1"/>
                </a:solidFill>
                <a:latin typeface="+mj-lt"/>
              </a:rPr>
              <a:t>, son los de:</a:t>
            </a:r>
          </a:p>
          <a:p>
            <a:pPr lvl="1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itchFamily="2" charset="2"/>
              <a:buChar char="Ø"/>
              <a:defRPr/>
            </a:pPr>
            <a:r>
              <a:rPr lang="es-PE" sz="2800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Promover </a:t>
            </a:r>
            <a:r>
              <a:rPr lang="es-PE" sz="2800" dirty="0">
                <a:solidFill>
                  <a:schemeClr val="bg1"/>
                </a:solidFill>
                <a:latin typeface="+mj-lt"/>
                <a:cs typeface="Calibri" pitchFamily="34" charset="0"/>
              </a:rPr>
              <a:t>y optimizar </a:t>
            </a:r>
            <a:r>
              <a:rPr lang="es-PE" sz="28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la </a:t>
            </a:r>
            <a:r>
              <a:rPr lang="es-PE" sz="2800" b="1" u="sng" dirty="0">
                <a:solidFill>
                  <a:schemeClr val="bg1"/>
                </a:solidFill>
                <a:latin typeface="+mj-lt"/>
                <a:cs typeface="Calibri" pitchFamily="34" charset="0"/>
              </a:rPr>
              <a:t>eficiencia, eficacia,  transparencia </a:t>
            </a:r>
            <a:r>
              <a:rPr lang="es-PE" sz="28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 </a:t>
            </a:r>
            <a:r>
              <a:rPr lang="es-PE" sz="2800" b="1" u="sng" dirty="0">
                <a:solidFill>
                  <a:schemeClr val="bg1"/>
                </a:solidFill>
                <a:latin typeface="+mj-lt"/>
                <a:cs typeface="Calibri" pitchFamily="34" charset="0"/>
              </a:rPr>
              <a:t>y economía </a:t>
            </a:r>
            <a:r>
              <a:rPr lang="es-PE" sz="2800" dirty="0">
                <a:solidFill>
                  <a:schemeClr val="bg1"/>
                </a:solidFill>
                <a:latin typeface="+mj-lt"/>
                <a:cs typeface="Calibri" pitchFamily="34" charset="0"/>
              </a:rPr>
              <a:t>en las operaciones de la entidad, así como la calidad de los servicios públicos que presta;</a:t>
            </a:r>
          </a:p>
          <a:p>
            <a:pPr lvl="1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itchFamily="2" charset="2"/>
              <a:buChar char="Ø"/>
              <a:defRPr/>
            </a:pPr>
            <a:r>
              <a:rPr lang="es-PE" sz="2800" dirty="0">
                <a:solidFill>
                  <a:schemeClr val="bg1"/>
                </a:solidFill>
                <a:latin typeface="+mj-lt"/>
                <a:cs typeface="Calibri" pitchFamily="34" charset="0"/>
              </a:rPr>
              <a:t>Cuidar y resguardar los </a:t>
            </a:r>
            <a:r>
              <a:rPr lang="es-PE" sz="2800" b="1" u="sng" dirty="0">
                <a:solidFill>
                  <a:schemeClr val="bg1"/>
                </a:solidFill>
                <a:latin typeface="+mj-lt"/>
                <a:cs typeface="Calibri" pitchFamily="34" charset="0"/>
              </a:rPr>
              <a:t>recursos y bienes del Estado</a:t>
            </a:r>
            <a:r>
              <a:rPr lang="es-PE" sz="2800" dirty="0">
                <a:solidFill>
                  <a:schemeClr val="bg1"/>
                </a:solidFill>
                <a:latin typeface="+mj-lt"/>
                <a:cs typeface="Calibri" pitchFamily="34" charset="0"/>
              </a:rPr>
              <a:t> contra cualquier forma de pérdida, deterioro, uso indebido y actos ilegales, así como, en general, contra todo hecho irregular o situación perjudicial que pudiera afectarlos;</a:t>
            </a:r>
          </a:p>
          <a:p>
            <a:pPr lvl="1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itchFamily="2" charset="2"/>
              <a:buChar char="Ø"/>
              <a:defRPr/>
            </a:pPr>
            <a:r>
              <a:rPr lang="es-PE" sz="2800" b="1" u="sng" dirty="0">
                <a:solidFill>
                  <a:schemeClr val="bg1"/>
                </a:solidFill>
                <a:latin typeface="+mj-lt"/>
                <a:cs typeface="Calibri" pitchFamily="34" charset="0"/>
              </a:rPr>
              <a:t>Cumplir la normatividad</a:t>
            </a:r>
            <a:r>
              <a:rPr lang="es-PE" sz="28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 </a:t>
            </a:r>
            <a:r>
              <a:rPr lang="es-PE" sz="2800" dirty="0">
                <a:solidFill>
                  <a:schemeClr val="bg1"/>
                </a:solidFill>
                <a:latin typeface="+mj-lt"/>
                <a:cs typeface="Calibri" pitchFamily="34" charset="0"/>
              </a:rPr>
              <a:t>aplicable a la entidad y a sus operaciones;</a:t>
            </a:r>
          </a:p>
          <a:p>
            <a:pPr marL="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8019990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¿Cuáles son los objetivos del control interno?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just">
              <a:buClr>
                <a:schemeClr val="accent2"/>
              </a:buClr>
              <a:buSzPct val="70000"/>
              <a:buFont typeface="Wingdings" pitchFamily="2" charset="2"/>
              <a:buChar char="Ø"/>
              <a:defRPr/>
            </a:pPr>
            <a:r>
              <a:rPr lang="es-PE" sz="2400" dirty="0">
                <a:solidFill>
                  <a:schemeClr val="bg1"/>
                </a:solidFill>
                <a:cs typeface="Calibri" pitchFamily="34" charset="0"/>
              </a:rPr>
              <a:t>Garantizar la confiabilidad y oportunidad de la </a:t>
            </a:r>
            <a:r>
              <a:rPr lang="es-PE" sz="2400" b="1" u="sng" dirty="0">
                <a:solidFill>
                  <a:schemeClr val="bg1"/>
                </a:solidFill>
                <a:cs typeface="Calibri" pitchFamily="34" charset="0"/>
              </a:rPr>
              <a:t>información</a:t>
            </a:r>
            <a:r>
              <a:rPr lang="es-PE" sz="2400" u="sng" dirty="0">
                <a:solidFill>
                  <a:schemeClr val="bg1"/>
                </a:solidFill>
                <a:cs typeface="Calibri" pitchFamily="34" charset="0"/>
              </a:rPr>
              <a:t>;</a:t>
            </a:r>
          </a:p>
          <a:p>
            <a:pPr lvl="1" algn="just">
              <a:buClr>
                <a:schemeClr val="accent2"/>
              </a:buClr>
              <a:buSzPct val="70000"/>
              <a:buFont typeface="Wingdings" pitchFamily="2" charset="2"/>
              <a:buChar char="Ø"/>
              <a:defRPr/>
            </a:pPr>
            <a:r>
              <a:rPr lang="es-PE" sz="2400" dirty="0">
                <a:solidFill>
                  <a:schemeClr val="bg1"/>
                </a:solidFill>
                <a:cs typeface="Calibri" pitchFamily="34" charset="0"/>
              </a:rPr>
              <a:t>Fomentar e impulsar la práctica de</a:t>
            </a:r>
            <a:r>
              <a:rPr lang="es-PE" sz="2400" u="sng" dirty="0">
                <a:solidFill>
                  <a:schemeClr val="bg1"/>
                </a:solidFill>
                <a:cs typeface="Calibri" pitchFamily="34" charset="0"/>
              </a:rPr>
              <a:t> </a:t>
            </a:r>
            <a:r>
              <a:rPr lang="es-PE" sz="2400" b="1" u="sng" dirty="0">
                <a:solidFill>
                  <a:schemeClr val="bg1"/>
                </a:solidFill>
                <a:cs typeface="Calibri" pitchFamily="34" charset="0"/>
              </a:rPr>
              <a:t>valores éticos y los institucionales</a:t>
            </a:r>
            <a:r>
              <a:rPr lang="es-PE" sz="2400" u="sng" dirty="0">
                <a:solidFill>
                  <a:schemeClr val="bg1"/>
                </a:solidFill>
                <a:cs typeface="Calibri" pitchFamily="34" charset="0"/>
              </a:rPr>
              <a:t>;</a:t>
            </a:r>
          </a:p>
          <a:p>
            <a:pPr lvl="1" algn="just">
              <a:buClr>
                <a:schemeClr val="accent2"/>
              </a:buClr>
              <a:buSzPct val="70000"/>
              <a:buFont typeface="Wingdings" pitchFamily="2" charset="2"/>
              <a:buChar char="Ø"/>
              <a:defRPr/>
            </a:pPr>
            <a:r>
              <a:rPr lang="es-PE" sz="2400" dirty="0">
                <a:solidFill>
                  <a:schemeClr val="bg1"/>
                </a:solidFill>
                <a:cs typeface="Calibri" pitchFamily="34" charset="0"/>
              </a:rPr>
              <a:t>Promover el cumplimiento de los funcionarios o servidores públicos de </a:t>
            </a:r>
            <a:r>
              <a:rPr lang="es-PE" sz="2400" b="1" u="sng" dirty="0">
                <a:solidFill>
                  <a:schemeClr val="bg1"/>
                </a:solidFill>
                <a:cs typeface="Calibri" pitchFamily="34" charset="0"/>
              </a:rPr>
              <a:t>rendir cuentas por los fondos y bienes públicos a su cargo o por una misión u objetivo encargado y aceptado</a:t>
            </a:r>
            <a:r>
              <a:rPr lang="es-PE" sz="2400" dirty="0">
                <a:solidFill>
                  <a:schemeClr val="bg1"/>
                </a:solidFill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48901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5 CuadroTexto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50825" y="723649"/>
            <a:ext cx="8229600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PE" dirty="0" smtClean="0"/>
              <a:t>Línea de tiempo de la normativa relacionada al control interno</a:t>
            </a:r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259F1D-E35B-45AA-B096-16D394A504E8}" type="slidenum">
              <a:rPr lang="es-PE"/>
              <a:pPr>
                <a:defRPr/>
              </a:pPr>
              <a:t>9</a:t>
            </a:fld>
            <a:endParaRPr lang="es-PE" dirty="0"/>
          </a:p>
        </p:txBody>
      </p:sp>
      <p:sp>
        <p:nvSpPr>
          <p:cNvPr id="5" name="Text Box 29"/>
          <p:cNvSpPr txBox="1">
            <a:spLocks noChangeArrowheads="1"/>
          </p:cNvSpPr>
          <p:nvPr/>
        </p:nvSpPr>
        <p:spPr bwMode="auto">
          <a:xfrm>
            <a:off x="179388" y="5445125"/>
            <a:ext cx="15478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PE" sz="15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1992</a:t>
            </a:r>
            <a:endParaRPr kumimoji="0" lang="es-ES" sz="15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8437" name="Line 8"/>
          <p:cNvSpPr>
            <a:spLocks noChangeShapeType="1"/>
          </p:cNvSpPr>
          <p:nvPr/>
        </p:nvSpPr>
        <p:spPr bwMode="auto">
          <a:xfrm flipV="1">
            <a:off x="611560" y="2133600"/>
            <a:ext cx="8208590" cy="330279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graphicFrame>
        <p:nvGraphicFramePr>
          <p:cNvPr id="2" name="1 Diagrama"/>
          <p:cNvGraphicFramePr/>
          <p:nvPr/>
        </p:nvGraphicFramePr>
        <p:xfrm>
          <a:off x="250824" y="5373688"/>
          <a:ext cx="1261269" cy="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547813" y="5013325"/>
            <a:ext cx="976312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GB" sz="15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2002</a:t>
            </a:r>
          </a:p>
        </p:txBody>
      </p:sp>
      <p:sp>
        <p:nvSpPr>
          <p:cNvPr id="18440" name="Line 11"/>
          <p:cNvSpPr>
            <a:spLocks noChangeShapeType="1"/>
          </p:cNvSpPr>
          <p:nvPr/>
        </p:nvSpPr>
        <p:spPr bwMode="auto">
          <a:xfrm>
            <a:off x="1258888" y="4941888"/>
            <a:ext cx="1265237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916238" y="4437063"/>
            <a:ext cx="16541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PE" sz="15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2004</a:t>
            </a:r>
            <a:endParaRPr kumimoji="0" lang="en-GB" sz="1500" b="1" baseline="30000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8442" name="Line 13"/>
          <p:cNvSpPr>
            <a:spLocks noChangeShapeType="1"/>
          </p:cNvSpPr>
          <p:nvPr/>
        </p:nvSpPr>
        <p:spPr bwMode="auto">
          <a:xfrm flipV="1">
            <a:off x="2771775" y="4346575"/>
            <a:ext cx="971550" cy="190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6084888" y="3213100"/>
            <a:ext cx="9763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5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2008</a:t>
            </a:r>
            <a:endParaRPr kumimoji="0" lang="en-GB" sz="15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8444" name="Line 18"/>
          <p:cNvSpPr>
            <a:spLocks noChangeShapeType="1"/>
          </p:cNvSpPr>
          <p:nvPr/>
        </p:nvSpPr>
        <p:spPr bwMode="auto">
          <a:xfrm>
            <a:off x="5940424" y="3141663"/>
            <a:ext cx="1007839" cy="317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45" name="Text Box 19"/>
          <p:cNvSpPr txBox="1">
            <a:spLocks noChangeArrowheads="1"/>
          </p:cNvSpPr>
          <p:nvPr/>
        </p:nvSpPr>
        <p:spPr bwMode="auto">
          <a:xfrm>
            <a:off x="250825" y="5805488"/>
            <a:ext cx="20875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PE" sz="1000" dirty="0">
                <a:latin typeface="Verdana" pitchFamily="34" charset="0"/>
              </a:rPr>
              <a:t>COSO I</a:t>
            </a:r>
          </a:p>
          <a:p>
            <a:pPr eaLnBrk="1" hangingPunct="1"/>
            <a:r>
              <a:rPr lang="es-PE" sz="1000" dirty="0">
                <a:latin typeface="Verdana" pitchFamily="34" charset="0"/>
              </a:rPr>
              <a:t>Control Interno Marco Integrado</a:t>
            </a:r>
          </a:p>
          <a:p>
            <a:pPr eaLnBrk="1" hangingPunct="1"/>
            <a:r>
              <a:rPr lang="es-PE" sz="1000" dirty="0">
                <a:latin typeface="Verdana" pitchFamily="34" charset="0"/>
              </a:rPr>
              <a:t>(Comisión Treadway)</a:t>
            </a:r>
            <a:endParaRPr lang="es-ES" sz="1000" dirty="0">
              <a:latin typeface="Verdana" pitchFamily="34" charset="0"/>
            </a:endParaRPr>
          </a:p>
        </p:txBody>
      </p:sp>
      <p:sp>
        <p:nvSpPr>
          <p:cNvPr id="18446" name="Text Box 20"/>
          <p:cNvSpPr txBox="1">
            <a:spLocks noChangeArrowheads="1"/>
          </p:cNvSpPr>
          <p:nvPr/>
        </p:nvSpPr>
        <p:spPr bwMode="auto">
          <a:xfrm>
            <a:off x="179388" y="3644900"/>
            <a:ext cx="14398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PE" sz="1000" dirty="0">
                <a:latin typeface="Verdana" pitchFamily="34" charset="0"/>
              </a:rPr>
              <a:t>Ley Marco Modernización del Estado Ley Nº 27658</a:t>
            </a:r>
            <a:endParaRPr lang="es-ES" sz="1000" dirty="0">
              <a:latin typeface="Verdana" pitchFamily="34" charset="0"/>
            </a:endParaRPr>
          </a:p>
        </p:txBody>
      </p:sp>
      <p:sp>
        <p:nvSpPr>
          <p:cNvPr id="18447" name="Text Box 21"/>
          <p:cNvSpPr txBox="1">
            <a:spLocks noChangeArrowheads="1"/>
          </p:cNvSpPr>
          <p:nvPr/>
        </p:nvSpPr>
        <p:spPr bwMode="auto">
          <a:xfrm>
            <a:off x="2627313" y="5734050"/>
            <a:ext cx="1944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>
                <a:latin typeface="Verdana" pitchFamily="34" charset="0"/>
              </a:rPr>
              <a:t>Ley Orgánica del Sistema Nacional de Control y de la Contraloría General de la República Nº 27785 - CGR</a:t>
            </a:r>
          </a:p>
        </p:txBody>
      </p:sp>
      <p:sp>
        <p:nvSpPr>
          <p:cNvPr id="18448" name="Text Box 22"/>
          <p:cNvSpPr txBox="1">
            <a:spLocks noChangeArrowheads="1"/>
          </p:cNvSpPr>
          <p:nvPr/>
        </p:nvSpPr>
        <p:spPr bwMode="auto">
          <a:xfrm>
            <a:off x="1547813" y="3141663"/>
            <a:ext cx="165735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 dirty="0">
                <a:latin typeface="Verdana" pitchFamily="34" charset="0"/>
              </a:rPr>
              <a:t>C</a:t>
            </a:r>
            <a:r>
              <a:rPr lang="es-PE" sz="1000" dirty="0">
                <a:latin typeface="Verdana" pitchFamily="34" charset="0"/>
              </a:rPr>
              <a:t>OSO II</a:t>
            </a:r>
          </a:p>
          <a:p>
            <a:pPr eaLnBrk="1" hangingPunct="1"/>
            <a:r>
              <a:rPr lang="es-PE" sz="1000" dirty="0">
                <a:latin typeface="Verdana" pitchFamily="34" charset="0"/>
              </a:rPr>
              <a:t>Gestión de Riesgos</a:t>
            </a:r>
          </a:p>
          <a:p>
            <a:pPr eaLnBrk="1" hangingPunct="1"/>
            <a:r>
              <a:rPr lang="es-PE" sz="1000" dirty="0">
                <a:latin typeface="Verdana" pitchFamily="34" charset="0"/>
              </a:rPr>
              <a:t>Corporativos – Marco Integrado</a:t>
            </a:r>
          </a:p>
          <a:p>
            <a:pPr eaLnBrk="1" hangingPunct="1"/>
            <a:endParaRPr lang="es-ES" sz="1200" dirty="0">
              <a:latin typeface="Verdana" pitchFamily="34" charset="0"/>
            </a:endParaRPr>
          </a:p>
        </p:txBody>
      </p:sp>
      <p:sp>
        <p:nvSpPr>
          <p:cNvPr id="18449" name="Line 23"/>
          <p:cNvSpPr>
            <a:spLocks noChangeShapeType="1"/>
          </p:cNvSpPr>
          <p:nvPr/>
        </p:nvSpPr>
        <p:spPr bwMode="auto">
          <a:xfrm flipH="1" flipV="1">
            <a:off x="1331912" y="5643562"/>
            <a:ext cx="395287" cy="377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50" name="Line 24"/>
          <p:cNvSpPr>
            <a:spLocks noChangeShapeType="1"/>
          </p:cNvSpPr>
          <p:nvPr/>
        </p:nvSpPr>
        <p:spPr bwMode="auto">
          <a:xfrm>
            <a:off x="827088" y="4292600"/>
            <a:ext cx="769937" cy="547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51" name="Line 25"/>
          <p:cNvSpPr>
            <a:spLocks noChangeShapeType="1"/>
          </p:cNvSpPr>
          <p:nvPr/>
        </p:nvSpPr>
        <p:spPr bwMode="auto">
          <a:xfrm flipH="1" flipV="1">
            <a:off x="2339975" y="5229225"/>
            <a:ext cx="601663" cy="414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52" name="Line 26"/>
          <p:cNvSpPr>
            <a:spLocks noChangeShapeType="1"/>
          </p:cNvSpPr>
          <p:nvPr/>
        </p:nvSpPr>
        <p:spPr bwMode="auto">
          <a:xfrm>
            <a:off x="2484438" y="3860800"/>
            <a:ext cx="6477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53" name="Line 30"/>
          <p:cNvSpPr>
            <a:spLocks noChangeShapeType="1"/>
          </p:cNvSpPr>
          <p:nvPr/>
        </p:nvSpPr>
        <p:spPr bwMode="auto">
          <a:xfrm>
            <a:off x="4284662" y="3716338"/>
            <a:ext cx="12604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4643438" y="3716338"/>
            <a:ext cx="9017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5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2006</a:t>
            </a:r>
            <a:endParaRPr kumimoji="0" lang="en-GB" sz="1500" b="1" baseline="30000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8455" name="Text Box 32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2484438" y="2420938"/>
            <a:ext cx="1728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 dirty="0">
                <a:latin typeface="Verdana" pitchFamily="34" charset="0"/>
              </a:rPr>
              <a:t>Ley </a:t>
            </a:r>
            <a:r>
              <a:rPr lang="es-PE" sz="1000" dirty="0">
                <a:latin typeface="Tahoma" pitchFamily="34" charset="0"/>
              </a:rPr>
              <a:t>Nº 28716 </a:t>
            </a:r>
            <a:r>
              <a:rPr lang="es-ES" sz="1000" dirty="0">
                <a:latin typeface="Verdana" pitchFamily="34" charset="0"/>
              </a:rPr>
              <a:t>de Control Interno de las Entidades del Estado </a:t>
            </a:r>
            <a:r>
              <a:rPr lang="es-PE" sz="1000" dirty="0">
                <a:latin typeface="Verdana" pitchFamily="34" charset="0"/>
              </a:rPr>
              <a:t>Ley</a:t>
            </a:r>
          </a:p>
        </p:txBody>
      </p:sp>
      <p:sp>
        <p:nvSpPr>
          <p:cNvPr id="18456" name="Line 33"/>
          <p:cNvSpPr>
            <a:spLocks noChangeShapeType="1"/>
          </p:cNvSpPr>
          <p:nvPr/>
        </p:nvSpPr>
        <p:spPr bwMode="auto">
          <a:xfrm>
            <a:off x="3635375" y="3068638"/>
            <a:ext cx="615950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57" name="Text Box 34"/>
          <p:cNvSpPr txBox="1">
            <a:spLocks noChangeArrowheads="1"/>
          </p:cNvSpPr>
          <p:nvPr/>
        </p:nvSpPr>
        <p:spPr bwMode="auto">
          <a:xfrm>
            <a:off x="5076825" y="4581525"/>
            <a:ext cx="15843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>
                <a:latin typeface="Verdana" pitchFamily="34" charset="0"/>
              </a:rPr>
              <a:t>Normas de </a:t>
            </a:r>
          </a:p>
          <a:p>
            <a:pPr eaLnBrk="1" hangingPunct="1"/>
            <a:r>
              <a:rPr lang="es-ES" sz="1000">
                <a:latin typeface="Verdana" pitchFamily="34" charset="0"/>
              </a:rPr>
              <a:t>Control Interno </a:t>
            </a:r>
          </a:p>
          <a:p>
            <a:pPr eaLnBrk="1" hangingPunct="1"/>
            <a:r>
              <a:rPr lang="es-ES" sz="1000">
                <a:latin typeface="Verdana" pitchFamily="34" charset="0"/>
              </a:rPr>
              <a:t>RC 320-2006-CGR</a:t>
            </a:r>
          </a:p>
        </p:txBody>
      </p:sp>
      <p:sp>
        <p:nvSpPr>
          <p:cNvPr id="18458" name="Line 35"/>
          <p:cNvSpPr>
            <a:spLocks noChangeShapeType="1"/>
          </p:cNvSpPr>
          <p:nvPr/>
        </p:nvSpPr>
        <p:spPr bwMode="auto">
          <a:xfrm flipH="1" flipV="1">
            <a:off x="4932363" y="4076700"/>
            <a:ext cx="72072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59" name="Text Box 36"/>
          <p:cNvSpPr txBox="1">
            <a:spLocks noChangeArrowheads="1"/>
          </p:cNvSpPr>
          <p:nvPr/>
        </p:nvSpPr>
        <p:spPr bwMode="auto">
          <a:xfrm>
            <a:off x="4859338" y="1989138"/>
            <a:ext cx="16573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>
                <a:latin typeface="Verdana" pitchFamily="34" charset="0"/>
              </a:rPr>
              <a:t>Guía para la</a:t>
            </a:r>
          </a:p>
          <a:p>
            <a:pPr eaLnBrk="1" hangingPunct="1"/>
            <a:r>
              <a:rPr lang="es-PE" sz="1000">
                <a:latin typeface="Verdana" pitchFamily="34" charset="0"/>
              </a:rPr>
              <a:t>Implementación del</a:t>
            </a:r>
            <a:endParaRPr lang="es-ES" sz="1000">
              <a:latin typeface="Verdana" pitchFamily="34" charset="0"/>
            </a:endParaRPr>
          </a:p>
          <a:p>
            <a:pPr eaLnBrk="1" hangingPunct="1"/>
            <a:r>
              <a:rPr lang="es-ES" sz="1000">
                <a:latin typeface="Verdana" pitchFamily="34" charset="0"/>
              </a:rPr>
              <a:t>Control Interno </a:t>
            </a:r>
          </a:p>
          <a:p>
            <a:pPr eaLnBrk="1" hangingPunct="1"/>
            <a:r>
              <a:rPr lang="es-ES" sz="1000">
                <a:latin typeface="Verdana" pitchFamily="34" charset="0"/>
              </a:rPr>
              <a:t>RC 458-2008 - CGR</a:t>
            </a:r>
          </a:p>
        </p:txBody>
      </p:sp>
      <p:sp>
        <p:nvSpPr>
          <p:cNvPr id="18460" name="Line 33"/>
          <p:cNvSpPr>
            <a:spLocks noChangeShapeType="1"/>
          </p:cNvSpPr>
          <p:nvPr/>
        </p:nvSpPr>
        <p:spPr bwMode="auto">
          <a:xfrm>
            <a:off x="5219700" y="2708275"/>
            <a:ext cx="615950" cy="392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61" name="Line 18"/>
          <p:cNvSpPr>
            <a:spLocks noChangeShapeType="1"/>
          </p:cNvSpPr>
          <p:nvPr/>
        </p:nvSpPr>
        <p:spPr bwMode="auto">
          <a:xfrm>
            <a:off x="6732588" y="2781300"/>
            <a:ext cx="1116012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8462" name="Line 18"/>
          <p:cNvSpPr>
            <a:spLocks noChangeShapeType="1"/>
          </p:cNvSpPr>
          <p:nvPr/>
        </p:nvSpPr>
        <p:spPr bwMode="auto">
          <a:xfrm>
            <a:off x="7956550" y="2276475"/>
            <a:ext cx="827088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7956550" y="2420938"/>
            <a:ext cx="9763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5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2011</a:t>
            </a:r>
            <a:endParaRPr kumimoji="0" lang="en-GB" sz="15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7092950" y="2852738"/>
            <a:ext cx="9763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5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2009</a:t>
            </a:r>
            <a:endParaRPr kumimoji="0" lang="en-GB" sz="15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8465" name="Text Box 36"/>
          <p:cNvSpPr txBox="1">
            <a:spLocks noChangeArrowheads="1"/>
          </p:cNvSpPr>
          <p:nvPr/>
        </p:nvSpPr>
        <p:spPr bwMode="auto">
          <a:xfrm>
            <a:off x="7164388" y="3213100"/>
            <a:ext cx="16573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>
                <a:latin typeface="Verdana" pitchFamily="34" charset="0"/>
              </a:rPr>
              <a:t>D.U Nº 067-2009</a:t>
            </a:r>
          </a:p>
          <a:p>
            <a:pPr eaLnBrk="1" hangingPunct="1"/>
            <a:r>
              <a:rPr lang="es-ES" sz="1000">
                <a:latin typeface="Verdana" pitchFamily="34" charset="0"/>
              </a:rPr>
              <a:t>Decreto de Urgencia que modifica el Art. 10 de la Ley Nª 28716</a:t>
            </a:r>
          </a:p>
        </p:txBody>
      </p:sp>
      <p:sp>
        <p:nvSpPr>
          <p:cNvPr id="18466" name="Text Box 36"/>
          <p:cNvSpPr txBox="1">
            <a:spLocks noChangeArrowheads="1"/>
          </p:cNvSpPr>
          <p:nvPr/>
        </p:nvSpPr>
        <p:spPr bwMode="auto">
          <a:xfrm>
            <a:off x="6911975" y="1484313"/>
            <a:ext cx="208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 dirty="0">
                <a:latin typeface="Verdana" pitchFamily="34" charset="0"/>
              </a:rPr>
              <a:t>Ley Nº 29743 – Ley que modifica el Articulo </a:t>
            </a:r>
            <a:r>
              <a:rPr lang="es-ES" sz="1000" dirty="0" smtClean="0">
                <a:latin typeface="Verdana" pitchFamily="34" charset="0"/>
              </a:rPr>
              <a:t>10° </a:t>
            </a:r>
            <a:r>
              <a:rPr lang="es-ES" sz="1000" dirty="0">
                <a:latin typeface="Verdana" pitchFamily="34" charset="0"/>
              </a:rPr>
              <a:t>de la Ley Nº 28716, Ley de Control Interno de las Entidades del </a:t>
            </a:r>
            <a:r>
              <a:rPr lang="es-ES" sz="1000" dirty="0" smtClean="0">
                <a:latin typeface="Verdana" pitchFamily="34" charset="0"/>
              </a:rPr>
              <a:t>Estado               </a:t>
            </a:r>
            <a:endParaRPr lang="es-ES" sz="10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825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í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TC104033917[[fn=Berlín]]</Template>
  <TotalTime>1653</TotalTime>
  <Words>2379</Words>
  <Application>Microsoft Office PowerPoint</Application>
  <PresentationFormat>Presentación en pantalla (4:3)</PresentationFormat>
  <Paragraphs>213</Paragraphs>
  <Slides>35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5" baseType="lpstr">
      <vt:lpstr>Arial</vt:lpstr>
      <vt:lpstr>Calibri</vt:lpstr>
      <vt:lpstr>Tahoma</vt:lpstr>
      <vt:lpstr>Times New Roman</vt:lpstr>
      <vt:lpstr>Trebuchet MS</vt:lpstr>
      <vt:lpstr>Trebuchet MS (Cuerpo)</vt:lpstr>
      <vt:lpstr>Verdana</vt:lpstr>
      <vt:lpstr>Wingdings</vt:lpstr>
      <vt:lpstr>Berlín</vt:lpstr>
      <vt:lpstr>Document</vt:lpstr>
      <vt:lpstr>TALLER DE SENSIBILIZACION Y CAPACITACION  DIAGNOSTICO DE CONTROL INTERNO</vt:lpstr>
      <vt:lpstr>OBJETIVOS DEL TALLER</vt:lpstr>
      <vt:lpstr> Ley N° 28716, Ley del Sistema de Control Interno Definición (art.  Nº 1) </vt:lpstr>
      <vt:lpstr> ¿Qué es control?</vt:lpstr>
      <vt:lpstr>Control interno</vt:lpstr>
      <vt:lpstr>Presentación de PowerPoint</vt:lpstr>
      <vt:lpstr>¿Cuáles son los objetivos del control interno?</vt:lpstr>
      <vt:lpstr>¿Cuáles son los objetivos del control interno?</vt:lpstr>
      <vt:lpstr>Línea de tiempo de la normativa relacionada al control interno</vt:lpstr>
      <vt:lpstr>Presentación de PowerPoint</vt:lpstr>
      <vt:lpstr>Características del control interno</vt:lpstr>
      <vt:lpstr>Características del control interno</vt:lpstr>
      <vt:lpstr>Implementación de la estructura de control interno</vt:lpstr>
      <vt:lpstr>Presentación de PowerPoint</vt:lpstr>
      <vt:lpstr>Metodología:</vt:lpstr>
      <vt:lpstr>Metodología:</vt:lpstr>
      <vt:lpstr>Flujograma</vt:lpstr>
      <vt:lpstr> Componentes del control interno COSO ERM, 2004 </vt:lpstr>
      <vt:lpstr>Ambiente de Control</vt:lpstr>
      <vt:lpstr>Algunos riesgos asociados al componente ambiente de control:</vt:lpstr>
      <vt:lpstr> Riesgos de Integridad </vt:lpstr>
      <vt:lpstr>Riesgos de Integridad</vt:lpstr>
      <vt:lpstr>Evaluación de Riesgos</vt:lpstr>
      <vt:lpstr>Actividades de Control Gerencial</vt:lpstr>
      <vt:lpstr>Actividades de Control Gerencial</vt:lpstr>
      <vt:lpstr>Algunos riesgos asociados al componente actividades de control gerencial:</vt:lpstr>
      <vt:lpstr>Algunos riesgos asociados al componente actividades de control gerencial:</vt:lpstr>
      <vt:lpstr>Información y Comunicación</vt:lpstr>
      <vt:lpstr>Información y Comunicación</vt:lpstr>
      <vt:lpstr>Algunos riesgos asociados al componente Información y Comunicación</vt:lpstr>
      <vt:lpstr>Algunos riesgos asociados al componente Información y Comunicación</vt:lpstr>
      <vt:lpstr>Supervisión</vt:lpstr>
      <vt:lpstr>Algunos riesgos asociados al componente Supervisión</vt:lpstr>
      <vt:lpstr>Ejemplo de resultado del diagnóstico del Sistema de Control Interno</vt:lpstr>
      <vt:lpstr>Presentación de PowerPoint</vt:lpstr>
    </vt:vector>
  </TitlesOfParts>
  <Company>Luffi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 DE SENSIBILIZACION Y CAPACITACION  DIAGNOSTICO DE CONTROL INTERNO</dc:title>
  <dc:creator>RAPCH</dc:creator>
  <cp:lastModifiedBy>Alvaro Jesús Carrillo Mayanga</cp:lastModifiedBy>
  <cp:revision>67</cp:revision>
  <dcterms:created xsi:type="dcterms:W3CDTF">2014-02-08T14:37:25Z</dcterms:created>
  <dcterms:modified xsi:type="dcterms:W3CDTF">2015-11-11T21:42:54Z</dcterms:modified>
</cp:coreProperties>
</file>