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1"/>
  </p:handoutMasterIdLst>
  <p:sldIdLst>
    <p:sldId id="256" r:id="rId2"/>
    <p:sldId id="260" r:id="rId3"/>
    <p:sldId id="287" r:id="rId4"/>
    <p:sldId id="259" r:id="rId5"/>
    <p:sldId id="262" r:id="rId6"/>
    <p:sldId id="268" r:id="rId7"/>
    <p:sldId id="265" r:id="rId8"/>
    <p:sldId id="266" r:id="rId9"/>
    <p:sldId id="270" r:id="rId10"/>
    <p:sldId id="278" r:id="rId11"/>
    <p:sldId id="271" r:id="rId12"/>
    <p:sldId id="269" r:id="rId13"/>
    <p:sldId id="267" r:id="rId14"/>
    <p:sldId id="272" r:id="rId15"/>
    <p:sldId id="273" r:id="rId16"/>
    <p:sldId id="274" r:id="rId17"/>
    <p:sldId id="279" r:id="rId18"/>
    <p:sldId id="280" r:id="rId19"/>
    <p:sldId id="275" r:id="rId20"/>
  </p:sldIdLst>
  <p:sldSz cx="9144000" cy="6858000" type="screen4x3"/>
  <p:notesSz cx="6797675" cy="9928225"/>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1914" y="-3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E5B95D-C6CE-4E92-BF77-6573E67311F2}" type="doc">
      <dgm:prSet loTypeId="urn:microsoft.com/office/officeart/2005/8/layout/hProcess11" loCatId="process" qsTypeId="urn:microsoft.com/office/officeart/2005/8/quickstyle/simple1" qsCatId="simple" csTypeId="urn:microsoft.com/office/officeart/2005/8/colors/accent1_2" csCatId="accent1" phldr="0"/>
      <dgm:spPr/>
    </dgm:pt>
    <dgm:pt modelId="{15B68D72-7CD5-45E3-A31E-961A40888829}">
      <dgm:prSet phldrT="[Texto]" phldr="1"/>
      <dgm:spPr/>
      <dgm:t>
        <a:bodyPr/>
        <a:lstStyle/>
        <a:p>
          <a:endParaRPr lang="es-PE"/>
        </a:p>
      </dgm:t>
    </dgm:pt>
    <dgm:pt modelId="{EDFD69DC-8E97-4FF9-BF51-1D16354B11E1}" type="parTrans" cxnId="{DAFF816B-8F89-41F8-9DA4-549D4C5A9EC2}">
      <dgm:prSet/>
      <dgm:spPr/>
      <dgm:t>
        <a:bodyPr/>
        <a:lstStyle/>
        <a:p>
          <a:endParaRPr lang="es-PE"/>
        </a:p>
      </dgm:t>
    </dgm:pt>
    <dgm:pt modelId="{B47645EC-8738-48C7-A1AE-F2DDF5E4DEF5}" type="sibTrans" cxnId="{DAFF816B-8F89-41F8-9DA4-549D4C5A9EC2}">
      <dgm:prSet/>
      <dgm:spPr/>
      <dgm:t>
        <a:bodyPr/>
        <a:lstStyle/>
        <a:p>
          <a:endParaRPr lang="es-PE"/>
        </a:p>
      </dgm:t>
    </dgm:pt>
    <dgm:pt modelId="{37A28EFB-575A-4093-BC6D-096C01D34E8C}">
      <dgm:prSet phldrT="[Texto]" phldr="1"/>
      <dgm:spPr/>
      <dgm:t>
        <a:bodyPr/>
        <a:lstStyle/>
        <a:p>
          <a:endParaRPr lang="es-PE"/>
        </a:p>
      </dgm:t>
    </dgm:pt>
    <dgm:pt modelId="{87AF10F0-9643-4A98-B791-B9F6B00F905F}" type="parTrans" cxnId="{34139387-0D90-4645-B4F8-2271DDB4643F}">
      <dgm:prSet/>
      <dgm:spPr/>
      <dgm:t>
        <a:bodyPr/>
        <a:lstStyle/>
        <a:p>
          <a:endParaRPr lang="es-PE"/>
        </a:p>
      </dgm:t>
    </dgm:pt>
    <dgm:pt modelId="{30C098D8-8464-41C0-AA48-8F7944F8FD78}" type="sibTrans" cxnId="{34139387-0D90-4645-B4F8-2271DDB4643F}">
      <dgm:prSet/>
      <dgm:spPr/>
      <dgm:t>
        <a:bodyPr/>
        <a:lstStyle/>
        <a:p>
          <a:endParaRPr lang="es-PE"/>
        </a:p>
      </dgm:t>
    </dgm:pt>
    <dgm:pt modelId="{263D871C-A270-47E3-A56E-72C6A75CF0FD}">
      <dgm:prSet phldrT="[Texto]" phldr="1"/>
      <dgm:spPr/>
      <dgm:t>
        <a:bodyPr/>
        <a:lstStyle/>
        <a:p>
          <a:endParaRPr lang="es-PE"/>
        </a:p>
      </dgm:t>
    </dgm:pt>
    <dgm:pt modelId="{F20F1DEB-FC62-4A6F-A039-EACB38FA71CA}" type="parTrans" cxnId="{C8B23D9A-5A6C-4C85-AA54-C2C57A9972E2}">
      <dgm:prSet/>
      <dgm:spPr/>
      <dgm:t>
        <a:bodyPr/>
        <a:lstStyle/>
        <a:p>
          <a:endParaRPr lang="es-PE"/>
        </a:p>
      </dgm:t>
    </dgm:pt>
    <dgm:pt modelId="{99ABE5F9-18C8-4777-90DE-2C2546118FA9}" type="sibTrans" cxnId="{C8B23D9A-5A6C-4C85-AA54-C2C57A9972E2}">
      <dgm:prSet/>
      <dgm:spPr/>
      <dgm:t>
        <a:bodyPr/>
        <a:lstStyle/>
        <a:p>
          <a:endParaRPr lang="es-PE"/>
        </a:p>
      </dgm:t>
    </dgm:pt>
    <dgm:pt modelId="{8FB904CB-2D39-456C-BC3B-4EF6F5DF5FFC}" type="pres">
      <dgm:prSet presAssocID="{55E5B95D-C6CE-4E92-BF77-6573E67311F2}" presName="Name0" presStyleCnt="0">
        <dgm:presLayoutVars>
          <dgm:dir/>
          <dgm:resizeHandles val="exact"/>
        </dgm:presLayoutVars>
      </dgm:prSet>
      <dgm:spPr/>
    </dgm:pt>
    <dgm:pt modelId="{A5A613CF-33BA-4445-85ED-4142DADC5BC4}" type="pres">
      <dgm:prSet presAssocID="{55E5B95D-C6CE-4E92-BF77-6573E67311F2}" presName="arrow" presStyleLbl="bgShp" presStyleIdx="0" presStyleCnt="1"/>
      <dgm:spPr/>
    </dgm:pt>
    <dgm:pt modelId="{37E4EE23-77F2-44FB-A08D-45D17886C4DB}" type="pres">
      <dgm:prSet presAssocID="{55E5B95D-C6CE-4E92-BF77-6573E67311F2}" presName="points" presStyleCnt="0"/>
      <dgm:spPr/>
    </dgm:pt>
    <dgm:pt modelId="{D24E65EF-9510-4784-9C79-A1C64CBF5AD5}" type="pres">
      <dgm:prSet presAssocID="{15B68D72-7CD5-45E3-A31E-961A40888829}" presName="compositeA" presStyleCnt="0"/>
      <dgm:spPr/>
    </dgm:pt>
    <dgm:pt modelId="{C6A70C01-DBE7-48C1-852B-DCA889F02B4A}" type="pres">
      <dgm:prSet presAssocID="{15B68D72-7CD5-45E3-A31E-961A40888829}" presName="textA" presStyleLbl="revTx" presStyleIdx="0" presStyleCnt="3">
        <dgm:presLayoutVars>
          <dgm:bulletEnabled val="1"/>
        </dgm:presLayoutVars>
      </dgm:prSet>
      <dgm:spPr/>
      <dgm:t>
        <a:bodyPr/>
        <a:lstStyle/>
        <a:p>
          <a:endParaRPr lang="es-PE"/>
        </a:p>
      </dgm:t>
    </dgm:pt>
    <dgm:pt modelId="{169351C2-4B45-4B2C-A8D9-C34FF4B6B24F}" type="pres">
      <dgm:prSet presAssocID="{15B68D72-7CD5-45E3-A31E-961A40888829}" presName="circleA" presStyleLbl="node1" presStyleIdx="0" presStyleCnt="3"/>
      <dgm:spPr/>
    </dgm:pt>
    <dgm:pt modelId="{DBC814F1-A301-407A-9DAB-466B28DC7EC2}" type="pres">
      <dgm:prSet presAssocID="{15B68D72-7CD5-45E3-A31E-961A40888829}" presName="spaceA" presStyleCnt="0"/>
      <dgm:spPr/>
    </dgm:pt>
    <dgm:pt modelId="{39ADCA0E-913B-412A-919F-E43DFCC2E683}" type="pres">
      <dgm:prSet presAssocID="{B47645EC-8738-48C7-A1AE-F2DDF5E4DEF5}" presName="space" presStyleCnt="0"/>
      <dgm:spPr/>
    </dgm:pt>
    <dgm:pt modelId="{6F4558A1-8E93-465B-BEED-835E0FB64E41}" type="pres">
      <dgm:prSet presAssocID="{37A28EFB-575A-4093-BC6D-096C01D34E8C}" presName="compositeB" presStyleCnt="0"/>
      <dgm:spPr/>
    </dgm:pt>
    <dgm:pt modelId="{47E3E5B1-C74C-49C5-9F9C-FDA72C1962AC}" type="pres">
      <dgm:prSet presAssocID="{37A28EFB-575A-4093-BC6D-096C01D34E8C}" presName="textB" presStyleLbl="revTx" presStyleIdx="1" presStyleCnt="3">
        <dgm:presLayoutVars>
          <dgm:bulletEnabled val="1"/>
        </dgm:presLayoutVars>
      </dgm:prSet>
      <dgm:spPr/>
      <dgm:t>
        <a:bodyPr/>
        <a:lstStyle/>
        <a:p>
          <a:endParaRPr lang="es-PE"/>
        </a:p>
      </dgm:t>
    </dgm:pt>
    <dgm:pt modelId="{2898CE76-E3A6-495F-8E6C-312340673B1C}" type="pres">
      <dgm:prSet presAssocID="{37A28EFB-575A-4093-BC6D-096C01D34E8C}" presName="circleB" presStyleLbl="node1" presStyleIdx="1" presStyleCnt="3"/>
      <dgm:spPr/>
    </dgm:pt>
    <dgm:pt modelId="{B431BA70-CF2D-4CFD-B977-97A5170664DE}" type="pres">
      <dgm:prSet presAssocID="{37A28EFB-575A-4093-BC6D-096C01D34E8C}" presName="spaceB" presStyleCnt="0"/>
      <dgm:spPr/>
    </dgm:pt>
    <dgm:pt modelId="{129671DA-546E-4D38-BFAA-50DBB2AB290F}" type="pres">
      <dgm:prSet presAssocID="{30C098D8-8464-41C0-AA48-8F7944F8FD78}" presName="space" presStyleCnt="0"/>
      <dgm:spPr/>
    </dgm:pt>
    <dgm:pt modelId="{8908E225-693D-49AC-89C4-DAAF3B747471}" type="pres">
      <dgm:prSet presAssocID="{263D871C-A270-47E3-A56E-72C6A75CF0FD}" presName="compositeA" presStyleCnt="0"/>
      <dgm:spPr/>
    </dgm:pt>
    <dgm:pt modelId="{1C22B5B8-CB84-4E76-A626-4B2B91676A2B}" type="pres">
      <dgm:prSet presAssocID="{263D871C-A270-47E3-A56E-72C6A75CF0FD}" presName="textA" presStyleLbl="revTx" presStyleIdx="2" presStyleCnt="3">
        <dgm:presLayoutVars>
          <dgm:bulletEnabled val="1"/>
        </dgm:presLayoutVars>
      </dgm:prSet>
      <dgm:spPr/>
      <dgm:t>
        <a:bodyPr/>
        <a:lstStyle/>
        <a:p>
          <a:endParaRPr lang="es-PE"/>
        </a:p>
      </dgm:t>
    </dgm:pt>
    <dgm:pt modelId="{FDBE40EE-F82A-43EC-86F1-9870D1713CF9}" type="pres">
      <dgm:prSet presAssocID="{263D871C-A270-47E3-A56E-72C6A75CF0FD}" presName="circleA" presStyleLbl="node1" presStyleIdx="2" presStyleCnt="3"/>
      <dgm:spPr/>
    </dgm:pt>
    <dgm:pt modelId="{EFDEE28E-43D3-41D2-8DF4-CB28BCB51CFA}" type="pres">
      <dgm:prSet presAssocID="{263D871C-A270-47E3-A56E-72C6A75CF0FD}" presName="spaceA" presStyleCnt="0"/>
      <dgm:spPr/>
    </dgm:pt>
  </dgm:ptLst>
  <dgm:cxnLst>
    <dgm:cxn modelId="{C8B23D9A-5A6C-4C85-AA54-C2C57A9972E2}" srcId="{55E5B95D-C6CE-4E92-BF77-6573E67311F2}" destId="{263D871C-A270-47E3-A56E-72C6A75CF0FD}" srcOrd="2" destOrd="0" parTransId="{F20F1DEB-FC62-4A6F-A039-EACB38FA71CA}" sibTransId="{99ABE5F9-18C8-4777-90DE-2C2546118FA9}"/>
    <dgm:cxn modelId="{ECF9B58F-A057-4893-A1D9-C94F085F6BD5}" type="presOf" srcId="{55E5B95D-C6CE-4E92-BF77-6573E67311F2}" destId="{8FB904CB-2D39-456C-BC3B-4EF6F5DF5FFC}" srcOrd="0" destOrd="0" presId="urn:microsoft.com/office/officeart/2005/8/layout/hProcess11"/>
    <dgm:cxn modelId="{D091F526-F18D-4BDC-A59A-3903D9914A25}" type="presOf" srcId="{37A28EFB-575A-4093-BC6D-096C01D34E8C}" destId="{47E3E5B1-C74C-49C5-9F9C-FDA72C1962AC}" srcOrd="0" destOrd="0" presId="urn:microsoft.com/office/officeart/2005/8/layout/hProcess11"/>
    <dgm:cxn modelId="{34139387-0D90-4645-B4F8-2271DDB4643F}" srcId="{55E5B95D-C6CE-4E92-BF77-6573E67311F2}" destId="{37A28EFB-575A-4093-BC6D-096C01D34E8C}" srcOrd="1" destOrd="0" parTransId="{87AF10F0-9643-4A98-B791-B9F6B00F905F}" sibTransId="{30C098D8-8464-41C0-AA48-8F7944F8FD78}"/>
    <dgm:cxn modelId="{41BC50AA-21DE-4F42-B7C4-76EEFFC0B159}" type="presOf" srcId="{15B68D72-7CD5-45E3-A31E-961A40888829}" destId="{C6A70C01-DBE7-48C1-852B-DCA889F02B4A}" srcOrd="0" destOrd="0" presId="urn:microsoft.com/office/officeart/2005/8/layout/hProcess11"/>
    <dgm:cxn modelId="{DAFF816B-8F89-41F8-9DA4-549D4C5A9EC2}" srcId="{55E5B95D-C6CE-4E92-BF77-6573E67311F2}" destId="{15B68D72-7CD5-45E3-A31E-961A40888829}" srcOrd="0" destOrd="0" parTransId="{EDFD69DC-8E97-4FF9-BF51-1D16354B11E1}" sibTransId="{B47645EC-8738-48C7-A1AE-F2DDF5E4DEF5}"/>
    <dgm:cxn modelId="{F944FD42-B0F8-46A4-82BC-F2502B5116D6}" type="presOf" srcId="{263D871C-A270-47E3-A56E-72C6A75CF0FD}" destId="{1C22B5B8-CB84-4E76-A626-4B2B91676A2B}" srcOrd="0" destOrd="0" presId="urn:microsoft.com/office/officeart/2005/8/layout/hProcess11"/>
    <dgm:cxn modelId="{965D33BD-2378-4191-BBB2-7772C60D457B}" type="presParOf" srcId="{8FB904CB-2D39-456C-BC3B-4EF6F5DF5FFC}" destId="{A5A613CF-33BA-4445-85ED-4142DADC5BC4}" srcOrd="0" destOrd="0" presId="urn:microsoft.com/office/officeart/2005/8/layout/hProcess11"/>
    <dgm:cxn modelId="{8D898F4E-4FA9-4C9F-AE58-2C2F066E9F9A}" type="presParOf" srcId="{8FB904CB-2D39-456C-BC3B-4EF6F5DF5FFC}" destId="{37E4EE23-77F2-44FB-A08D-45D17886C4DB}" srcOrd="1" destOrd="0" presId="urn:microsoft.com/office/officeart/2005/8/layout/hProcess11"/>
    <dgm:cxn modelId="{76858B4E-E25E-47A6-9569-E0783ADC702A}" type="presParOf" srcId="{37E4EE23-77F2-44FB-A08D-45D17886C4DB}" destId="{D24E65EF-9510-4784-9C79-A1C64CBF5AD5}" srcOrd="0" destOrd="0" presId="urn:microsoft.com/office/officeart/2005/8/layout/hProcess11"/>
    <dgm:cxn modelId="{48ADBE32-3AC9-4157-BB9F-5E3E85CFC5FE}" type="presParOf" srcId="{D24E65EF-9510-4784-9C79-A1C64CBF5AD5}" destId="{C6A70C01-DBE7-48C1-852B-DCA889F02B4A}" srcOrd="0" destOrd="0" presId="urn:microsoft.com/office/officeart/2005/8/layout/hProcess11"/>
    <dgm:cxn modelId="{C4AAFC60-C030-4317-8FC2-2E3B02C41D95}" type="presParOf" srcId="{D24E65EF-9510-4784-9C79-A1C64CBF5AD5}" destId="{169351C2-4B45-4B2C-A8D9-C34FF4B6B24F}" srcOrd="1" destOrd="0" presId="urn:microsoft.com/office/officeart/2005/8/layout/hProcess11"/>
    <dgm:cxn modelId="{4A94EA63-6D0E-48F2-89FD-EB0B229189D5}" type="presParOf" srcId="{D24E65EF-9510-4784-9C79-A1C64CBF5AD5}" destId="{DBC814F1-A301-407A-9DAB-466B28DC7EC2}" srcOrd="2" destOrd="0" presId="urn:microsoft.com/office/officeart/2005/8/layout/hProcess11"/>
    <dgm:cxn modelId="{C177A9F7-1698-4733-8A4F-3ED3A78D1E79}" type="presParOf" srcId="{37E4EE23-77F2-44FB-A08D-45D17886C4DB}" destId="{39ADCA0E-913B-412A-919F-E43DFCC2E683}" srcOrd="1" destOrd="0" presId="urn:microsoft.com/office/officeart/2005/8/layout/hProcess11"/>
    <dgm:cxn modelId="{42736DC7-A3FC-4AEB-A1B1-C0259F12EA20}" type="presParOf" srcId="{37E4EE23-77F2-44FB-A08D-45D17886C4DB}" destId="{6F4558A1-8E93-465B-BEED-835E0FB64E41}" srcOrd="2" destOrd="0" presId="urn:microsoft.com/office/officeart/2005/8/layout/hProcess11"/>
    <dgm:cxn modelId="{E1BD52DD-8F3F-42AC-8F47-63D44655CEA0}" type="presParOf" srcId="{6F4558A1-8E93-465B-BEED-835E0FB64E41}" destId="{47E3E5B1-C74C-49C5-9F9C-FDA72C1962AC}" srcOrd="0" destOrd="0" presId="urn:microsoft.com/office/officeart/2005/8/layout/hProcess11"/>
    <dgm:cxn modelId="{884131A0-070B-4001-A905-ECF1D00159C5}" type="presParOf" srcId="{6F4558A1-8E93-465B-BEED-835E0FB64E41}" destId="{2898CE76-E3A6-495F-8E6C-312340673B1C}" srcOrd="1" destOrd="0" presId="urn:microsoft.com/office/officeart/2005/8/layout/hProcess11"/>
    <dgm:cxn modelId="{00E905E4-9F65-4AEA-9766-F0438280D0BC}" type="presParOf" srcId="{6F4558A1-8E93-465B-BEED-835E0FB64E41}" destId="{B431BA70-CF2D-4CFD-B977-97A5170664DE}" srcOrd="2" destOrd="0" presId="urn:microsoft.com/office/officeart/2005/8/layout/hProcess11"/>
    <dgm:cxn modelId="{04B06B88-1383-4B91-AF94-8FD6CAC68CDE}" type="presParOf" srcId="{37E4EE23-77F2-44FB-A08D-45D17886C4DB}" destId="{129671DA-546E-4D38-BFAA-50DBB2AB290F}" srcOrd="3" destOrd="0" presId="urn:microsoft.com/office/officeart/2005/8/layout/hProcess11"/>
    <dgm:cxn modelId="{A5498825-F16F-4C95-8A56-FD00CC74AF44}" type="presParOf" srcId="{37E4EE23-77F2-44FB-A08D-45D17886C4DB}" destId="{8908E225-693D-49AC-89C4-DAAF3B747471}" srcOrd="4" destOrd="0" presId="urn:microsoft.com/office/officeart/2005/8/layout/hProcess11"/>
    <dgm:cxn modelId="{6AEDF755-4C5F-41C9-93E0-AC6AA0AE21D3}" type="presParOf" srcId="{8908E225-693D-49AC-89C4-DAAF3B747471}" destId="{1C22B5B8-CB84-4E76-A626-4B2B91676A2B}" srcOrd="0" destOrd="0" presId="urn:microsoft.com/office/officeart/2005/8/layout/hProcess11"/>
    <dgm:cxn modelId="{0A6BF493-AD15-4584-AC23-4A721FA20CCD}" type="presParOf" srcId="{8908E225-693D-49AC-89C4-DAAF3B747471}" destId="{FDBE40EE-F82A-43EC-86F1-9870D1713CF9}" srcOrd="1" destOrd="0" presId="urn:microsoft.com/office/officeart/2005/8/layout/hProcess11"/>
    <dgm:cxn modelId="{9710F698-B5B3-4489-8876-4FD56A67F13B}" type="presParOf" srcId="{8908E225-693D-49AC-89C4-DAAF3B747471}" destId="{EFDEE28E-43D3-41D2-8DF4-CB28BCB51CFA}"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A613CF-33BA-4445-85ED-4142DADC5BC4}">
      <dsp:nvSpPr>
        <dsp:cNvPr id="0" name=""/>
        <dsp:cNvSpPr/>
      </dsp:nvSpPr>
      <dsp:spPr>
        <a:xfrm>
          <a:off x="0" y="3000000"/>
          <a:ext cx="10000000" cy="400000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A70C01-DBE7-48C1-852B-DCA889F02B4A}">
      <dsp:nvSpPr>
        <dsp:cNvPr id="0" name=""/>
        <dsp:cNvSpPr/>
      </dsp:nvSpPr>
      <dsp:spPr>
        <a:xfrm>
          <a:off x="4394" y="0"/>
          <a:ext cx="2900390" cy="40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2496" tIns="412496" rIns="412496" bIns="412496" numCol="1" spcCol="1270" anchor="b" anchorCtr="0">
          <a:noAutofit/>
        </a:bodyPr>
        <a:lstStyle/>
        <a:p>
          <a:pPr lvl="0" algn="ctr" defTabSz="2578100">
            <a:lnSpc>
              <a:spcPct val="90000"/>
            </a:lnSpc>
            <a:spcBef>
              <a:spcPct val="0"/>
            </a:spcBef>
            <a:spcAft>
              <a:spcPct val="35000"/>
            </a:spcAft>
          </a:pPr>
          <a:endParaRPr lang="es-PE" sz="5800" kern="1200"/>
        </a:p>
      </dsp:txBody>
      <dsp:txXfrm>
        <a:off x="4394" y="0"/>
        <a:ext cx="2900390" cy="4000000"/>
      </dsp:txXfrm>
    </dsp:sp>
    <dsp:sp modelId="{169351C2-4B45-4B2C-A8D9-C34FF4B6B24F}">
      <dsp:nvSpPr>
        <dsp:cNvPr id="0" name=""/>
        <dsp:cNvSpPr/>
      </dsp:nvSpPr>
      <dsp:spPr>
        <a:xfrm>
          <a:off x="954589" y="4500000"/>
          <a:ext cx="1000000" cy="10000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7E3E5B1-C74C-49C5-9F9C-FDA72C1962AC}">
      <dsp:nvSpPr>
        <dsp:cNvPr id="0" name=""/>
        <dsp:cNvSpPr/>
      </dsp:nvSpPr>
      <dsp:spPr>
        <a:xfrm>
          <a:off x="3049804" y="6000000"/>
          <a:ext cx="2900390" cy="40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2496" tIns="412496" rIns="412496" bIns="412496" numCol="1" spcCol="1270" anchor="t" anchorCtr="0">
          <a:noAutofit/>
        </a:bodyPr>
        <a:lstStyle/>
        <a:p>
          <a:pPr lvl="0" algn="ctr" defTabSz="2578100">
            <a:lnSpc>
              <a:spcPct val="90000"/>
            </a:lnSpc>
            <a:spcBef>
              <a:spcPct val="0"/>
            </a:spcBef>
            <a:spcAft>
              <a:spcPct val="35000"/>
            </a:spcAft>
          </a:pPr>
          <a:endParaRPr lang="es-PE" sz="5800" kern="1200"/>
        </a:p>
      </dsp:txBody>
      <dsp:txXfrm>
        <a:off x="3049804" y="6000000"/>
        <a:ext cx="2900390" cy="4000000"/>
      </dsp:txXfrm>
    </dsp:sp>
    <dsp:sp modelId="{2898CE76-E3A6-495F-8E6C-312340673B1C}">
      <dsp:nvSpPr>
        <dsp:cNvPr id="0" name=""/>
        <dsp:cNvSpPr/>
      </dsp:nvSpPr>
      <dsp:spPr>
        <a:xfrm>
          <a:off x="3999999" y="4500000"/>
          <a:ext cx="1000000" cy="10000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22B5B8-CB84-4E76-A626-4B2B91676A2B}">
      <dsp:nvSpPr>
        <dsp:cNvPr id="0" name=""/>
        <dsp:cNvSpPr/>
      </dsp:nvSpPr>
      <dsp:spPr>
        <a:xfrm>
          <a:off x="6095214" y="0"/>
          <a:ext cx="2900390" cy="400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2496" tIns="412496" rIns="412496" bIns="412496" numCol="1" spcCol="1270" anchor="b" anchorCtr="0">
          <a:noAutofit/>
        </a:bodyPr>
        <a:lstStyle/>
        <a:p>
          <a:pPr lvl="0" algn="ctr" defTabSz="2578100">
            <a:lnSpc>
              <a:spcPct val="90000"/>
            </a:lnSpc>
            <a:spcBef>
              <a:spcPct val="0"/>
            </a:spcBef>
            <a:spcAft>
              <a:spcPct val="35000"/>
            </a:spcAft>
          </a:pPr>
          <a:endParaRPr lang="es-PE" sz="5800" kern="1200"/>
        </a:p>
      </dsp:txBody>
      <dsp:txXfrm>
        <a:off x="6095214" y="0"/>
        <a:ext cx="2900390" cy="4000000"/>
      </dsp:txXfrm>
    </dsp:sp>
    <dsp:sp modelId="{FDBE40EE-F82A-43EC-86F1-9870D1713CF9}">
      <dsp:nvSpPr>
        <dsp:cNvPr id="0" name=""/>
        <dsp:cNvSpPr/>
      </dsp:nvSpPr>
      <dsp:spPr>
        <a:xfrm>
          <a:off x="7045410" y="4500000"/>
          <a:ext cx="1000000" cy="10000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E420DA57-164C-422A-9C6F-BFEE208FEA97}" type="datetimeFigureOut">
              <a:rPr lang="es-PE" smtClean="0"/>
              <a:t>11/02/2014</a:t>
            </a:fld>
            <a:endParaRPr lang="es-PE"/>
          </a:p>
        </p:txBody>
      </p:sp>
      <p:sp>
        <p:nvSpPr>
          <p:cNvPr id="4" name="3 Marcador de pie de página"/>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s-PE"/>
          </a:p>
        </p:txBody>
      </p:sp>
      <p:sp>
        <p:nvSpPr>
          <p:cNvPr id="5" name="4 Marcador de número de diapositiva"/>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6ABE03BB-9B84-4BBB-ACC2-2FE28E568B7F}" type="slidenum">
              <a:rPr lang="es-PE" smtClean="0"/>
              <a:t>‹Nº›</a:t>
            </a:fld>
            <a:endParaRPr lang="es-PE"/>
          </a:p>
        </p:txBody>
      </p:sp>
    </p:spTree>
    <p:extLst>
      <p:ext uri="{BB962C8B-B14F-4D97-AF65-F5344CB8AC3E}">
        <p14:creationId xmlns:p14="http://schemas.microsoft.com/office/powerpoint/2010/main" val="62975866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PE"/>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PE"/>
          </a:p>
        </p:txBody>
      </p:sp>
      <p:sp>
        <p:nvSpPr>
          <p:cNvPr id="4" name="3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2855900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51071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2448983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47760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1255355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1235920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6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27146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75079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183781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PE"/>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3537323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PE"/>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3B9B423F-6291-41FC-966F-BE26CD09E088}" type="datetimeFigureOut">
              <a:rPr lang="es-PE" smtClean="0"/>
              <a:pPr/>
              <a:t>11/02/2014</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5C9E3404-E70C-4FD2-B884-A3F550ECC340}" type="slidenum">
              <a:rPr lang="es-PE" smtClean="0"/>
              <a:pPr/>
              <a:t>‹Nº›</a:t>
            </a:fld>
            <a:endParaRPr lang="es-PE"/>
          </a:p>
        </p:txBody>
      </p:sp>
    </p:spTree>
    <p:extLst>
      <p:ext uri="{BB962C8B-B14F-4D97-AF65-F5344CB8AC3E}">
        <p14:creationId xmlns:p14="http://schemas.microsoft.com/office/powerpoint/2010/main" val="710087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9B423F-6291-41FC-966F-BE26CD09E088}" type="datetimeFigureOut">
              <a:rPr lang="es-PE" smtClean="0"/>
              <a:pPr/>
              <a:t>11/02/2014</a:t>
            </a:fld>
            <a:endParaRPr lang="es-PE"/>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E3404-E70C-4FD2-B884-A3F550ECC340}" type="slidenum">
              <a:rPr lang="es-PE" smtClean="0"/>
              <a:pPr/>
              <a:t>‹Nº›</a:t>
            </a:fld>
            <a:endParaRPr lang="es-PE"/>
          </a:p>
        </p:txBody>
      </p:sp>
    </p:spTree>
    <p:extLst>
      <p:ext uri="{BB962C8B-B14F-4D97-AF65-F5344CB8AC3E}">
        <p14:creationId xmlns:p14="http://schemas.microsoft.com/office/powerpoint/2010/main" val="1040176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Document1.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file:///C:\Documents%20and%20Settings\1110003\Escritorio\INFORMACION%20DE%20TRABAJO\CONSULTORIAS%20JMAD\MINISTERIO%20MEDIO%20AMBIENTE%20REJAS%20SCI%202012\INFORMACION%20DE%20TRABAJO\CONSULTORIAS%20JMAD\ELECTROPERU\NORMATIVIDAD%20DE%20CONTRALORIA\LEY%20DE%20CONTROL%20INTERNO%20DE%20LAS%20ENTIDADES%20DEL%20ESTADO%2028716.pdf"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Autofit/>
          </a:bodyPr>
          <a:lstStyle/>
          <a:p>
            <a:r>
              <a:rPr lang="es-PE" sz="3600" b="1" dirty="0" smtClean="0"/>
              <a:t>TALLER DE SENSIBILIZACION Y CAPACITACION </a:t>
            </a:r>
            <a:br>
              <a:rPr lang="es-PE" sz="3600" b="1" dirty="0" smtClean="0"/>
            </a:br>
            <a:r>
              <a:rPr lang="es-PE" sz="3600" b="1" dirty="0" smtClean="0"/>
              <a:t>DIAGNOSTICO DE CONTROL INTERNO</a:t>
            </a:r>
            <a:endParaRPr lang="es-PE" sz="3600" b="1" dirty="0"/>
          </a:p>
        </p:txBody>
      </p:sp>
      <p:sp>
        <p:nvSpPr>
          <p:cNvPr id="4" name="3 Subtítulo"/>
          <p:cNvSpPr>
            <a:spLocks noGrp="1"/>
          </p:cNvSpPr>
          <p:nvPr>
            <p:ph type="subTitle" idx="1"/>
          </p:nvPr>
        </p:nvSpPr>
        <p:spPr>
          <a:xfrm>
            <a:off x="1371600" y="4509120"/>
            <a:ext cx="6400800" cy="864096"/>
          </a:xfrm>
        </p:spPr>
        <p:txBody>
          <a:bodyPr>
            <a:normAutofit fontScale="40000" lnSpcReduction="20000"/>
          </a:bodyPr>
          <a:lstStyle/>
          <a:p>
            <a:endParaRPr lang="es-PE" dirty="0" smtClean="0"/>
          </a:p>
          <a:p>
            <a:r>
              <a:rPr lang="es-PE" b="1" dirty="0" smtClean="0">
                <a:solidFill>
                  <a:schemeClr val="tx1"/>
                </a:solidFill>
              </a:rPr>
              <a:t>Ing. Rosa A. Pinelo Chumbe</a:t>
            </a:r>
          </a:p>
          <a:p>
            <a:endParaRPr lang="es-PE" b="1" dirty="0">
              <a:solidFill>
                <a:schemeClr val="tx1"/>
              </a:solidFill>
            </a:endParaRPr>
          </a:p>
          <a:p>
            <a:r>
              <a:rPr lang="es-PE" b="1" dirty="0" smtClean="0">
                <a:solidFill>
                  <a:schemeClr val="tx1"/>
                </a:solidFill>
              </a:rPr>
              <a:t>Febrero - 2014</a:t>
            </a:r>
            <a:endParaRPr lang="es-PE" b="1"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5813983"/>
            <a:ext cx="4608512"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45333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PE" sz="3200" dirty="0" smtClean="0"/>
              <a:t/>
            </a:r>
            <a:br>
              <a:rPr lang="es-PE" sz="3200" dirty="0" smtClean="0"/>
            </a:br>
            <a:r>
              <a:rPr lang="es-PE" sz="3200" dirty="0" smtClean="0"/>
              <a:t>Componentes </a:t>
            </a:r>
            <a:r>
              <a:rPr lang="es-PE" sz="3200" dirty="0"/>
              <a:t>del control interno</a:t>
            </a:r>
            <a:br>
              <a:rPr lang="es-PE" sz="3200" dirty="0"/>
            </a:br>
            <a:r>
              <a:rPr lang="es-PE" sz="3200" dirty="0"/>
              <a:t>COSO ERM, 2004</a:t>
            </a:r>
            <a:r>
              <a:rPr lang="es-ES" sz="3200" dirty="0"/>
              <a:t/>
            </a:r>
            <a:br>
              <a:rPr lang="es-ES" sz="3200" dirty="0"/>
            </a:br>
            <a:endParaRPr lang="es-PE" sz="3200" dirty="0"/>
          </a:p>
        </p:txBody>
      </p:sp>
      <p:sp>
        <p:nvSpPr>
          <p:cNvPr id="3" name="2 Marcador de contenido"/>
          <p:cNvSpPr>
            <a:spLocks noGrp="1"/>
          </p:cNvSpPr>
          <p:nvPr>
            <p:ph idx="1"/>
          </p:nvPr>
        </p:nvSpPr>
        <p:spPr/>
        <p:txBody>
          <a:bodyPr/>
          <a:lstStyle/>
          <a:p>
            <a:endParaRPr lang="es-PE" dirty="0"/>
          </a:p>
        </p:txBody>
      </p:sp>
      <p:pic>
        <p:nvPicPr>
          <p:cNvPr id="1026" name="Imagen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556793"/>
            <a:ext cx="5544616" cy="460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4864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Título"/>
          <p:cNvSpPr>
            <a:spLocks noGrp="1"/>
          </p:cNvSpPr>
          <p:nvPr>
            <p:ph type="title"/>
          </p:nvPr>
        </p:nvSpPr>
        <p:spPr/>
        <p:txBody>
          <a:bodyPr/>
          <a:lstStyle/>
          <a:p>
            <a:pPr eaLnBrk="1" hangingPunct="1"/>
            <a:r>
              <a:rPr lang="es-PE" dirty="0" smtClean="0"/>
              <a:t>Esquema de trabajo</a:t>
            </a:r>
          </a:p>
        </p:txBody>
      </p:sp>
      <p:sp>
        <p:nvSpPr>
          <p:cNvPr id="4" name="3 Marcador de número de diapositiva"/>
          <p:cNvSpPr>
            <a:spLocks noGrp="1"/>
          </p:cNvSpPr>
          <p:nvPr>
            <p:ph type="sldNum" sz="quarter" idx="11"/>
          </p:nvPr>
        </p:nvSpPr>
        <p:spPr/>
        <p:txBody>
          <a:bodyPr/>
          <a:lstStyle/>
          <a:p>
            <a:pPr>
              <a:defRPr/>
            </a:pPr>
            <a:fld id="{8A99A3C4-FDD6-4E4F-8274-4C4FC8823CC4}" type="slidenum">
              <a:rPr lang="es-PE"/>
              <a:pPr>
                <a:defRPr/>
              </a:pPr>
              <a:t>11</a:t>
            </a:fld>
            <a:endParaRPr lang="es-PE"/>
          </a:p>
        </p:txBody>
      </p:sp>
      <p:sp>
        <p:nvSpPr>
          <p:cNvPr id="60420" name="5 CuadroTexto"/>
          <p:cNvSpPr txBox="1">
            <a:spLocks noChangeArrowheads="1"/>
          </p:cNvSpPr>
          <p:nvPr/>
        </p:nvSpPr>
        <p:spPr bwMode="auto">
          <a:xfrm>
            <a:off x="323528" y="6294438"/>
            <a:ext cx="583264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PE" sz="800" dirty="0"/>
              <a:t>Fuente: Los riesgos de los negocios, un enemigo oculto. Lámina 25. KPMG, José Alberto Reyes. </a:t>
            </a:r>
            <a:r>
              <a:rPr lang="es-PE" sz="800" dirty="0" smtClean="0"/>
              <a:t>2006 – </a:t>
            </a:r>
            <a:r>
              <a:rPr lang="es-PE" sz="800" dirty="0" err="1" smtClean="0"/>
              <a:t>Exp</a:t>
            </a:r>
            <a:r>
              <a:rPr lang="es-PE" sz="800" dirty="0" smtClean="0"/>
              <a:t>. OCI FONCODES</a:t>
            </a:r>
            <a:endParaRPr lang="es-PE" sz="800" dirty="0"/>
          </a:p>
        </p:txBody>
      </p:sp>
      <p:pic>
        <p:nvPicPr>
          <p:cNvPr id="604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11263"/>
            <a:ext cx="8839200" cy="443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18688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Título"/>
          <p:cNvSpPr>
            <a:spLocks noGrp="1"/>
          </p:cNvSpPr>
          <p:nvPr>
            <p:ph type="title"/>
          </p:nvPr>
        </p:nvSpPr>
        <p:spPr>
          <a:xfrm>
            <a:off x="457200" y="125413"/>
            <a:ext cx="8229600" cy="711299"/>
          </a:xfrm>
        </p:spPr>
        <p:txBody>
          <a:bodyPr>
            <a:normAutofit fontScale="90000"/>
          </a:bodyPr>
          <a:lstStyle/>
          <a:p>
            <a:pPr eaLnBrk="1" hangingPunct="1"/>
            <a:r>
              <a:rPr lang="es-PE" dirty="0" err="1" smtClean="0"/>
              <a:t>Flujograma</a:t>
            </a:r>
            <a:r>
              <a:rPr lang="es-PE" dirty="0" smtClean="0"/>
              <a:t> del proceso</a:t>
            </a:r>
          </a:p>
        </p:txBody>
      </p:sp>
      <p:sp>
        <p:nvSpPr>
          <p:cNvPr id="4" name="3 Marcador de número de diapositiva"/>
          <p:cNvSpPr>
            <a:spLocks noGrp="1"/>
          </p:cNvSpPr>
          <p:nvPr>
            <p:ph type="sldNum" sz="quarter" idx="11"/>
          </p:nvPr>
        </p:nvSpPr>
        <p:spPr/>
        <p:txBody>
          <a:bodyPr/>
          <a:lstStyle/>
          <a:p>
            <a:pPr>
              <a:defRPr/>
            </a:pPr>
            <a:fld id="{C6A4BAD9-A900-4C49-B05D-385EB0CE03B3}" type="slidenum">
              <a:rPr lang="es-PE"/>
              <a:pPr>
                <a:defRPr/>
              </a:pPr>
              <a:t>12</a:t>
            </a:fld>
            <a:endParaRPr lang="es-PE"/>
          </a:p>
        </p:txBody>
      </p:sp>
      <p:sp>
        <p:nvSpPr>
          <p:cNvPr id="5" name="Oval 2"/>
          <p:cNvSpPr>
            <a:spLocks/>
          </p:cNvSpPr>
          <p:nvPr/>
        </p:nvSpPr>
        <p:spPr bwMode="auto">
          <a:xfrm>
            <a:off x="228600" y="1517650"/>
            <a:ext cx="1279525" cy="731838"/>
          </a:xfrm>
          <a:prstGeom prst="ellipse">
            <a:avLst/>
          </a:prstGeom>
          <a:solidFill>
            <a:srgbClr val="5D7B9A"/>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chemeClr val="bg1"/>
                </a:solidFill>
                <a:latin typeface="+mj-lt"/>
                <a:cs typeface="+mn-cs"/>
              </a:rPr>
              <a:t>Seleccionar</a:t>
            </a:r>
            <a:r>
              <a:rPr lang="en-US" sz="1100" b="1" i="1" dirty="0">
                <a:solidFill>
                  <a:schemeClr val="bg1"/>
                </a:solidFill>
                <a:latin typeface="+mj-lt"/>
                <a:cs typeface="+mn-cs"/>
              </a:rPr>
              <a:t> </a:t>
            </a:r>
            <a:r>
              <a:rPr lang="en-US" sz="1100" b="1" i="1" dirty="0" err="1">
                <a:solidFill>
                  <a:schemeClr val="bg1"/>
                </a:solidFill>
                <a:latin typeface="+mj-lt"/>
                <a:cs typeface="+mn-cs"/>
              </a:rPr>
              <a:t>procesos</a:t>
            </a:r>
            <a:r>
              <a:rPr lang="en-US" sz="1100" b="1" i="1" dirty="0">
                <a:solidFill>
                  <a:schemeClr val="bg1"/>
                </a:solidFill>
                <a:latin typeface="+mj-lt"/>
                <a:cs typeface="+mn-cs"/>
              </a:rPr>
              <a:t> clave</a:t>
            </a:r>
          </a:p>
        </p:txBody>
      </p:sp>
      <p:sp>
        <p:nvSpPr>
          <p:cNvPr id="6" name="Oval 3"/>
          <p:cNvSpPr>
            <a:spLocks/>
          </p:cNvSpPr>
          <p:nvPr/>
        </p:nvSpPr>
        <p:spPr bwMode="auto">
          <a:xfrm>
            <a:off x="1301750" y="2254250"/>
            <a:ext cx="1279525" cy="731838"/>
          </a:xfrm>
          <a:prstGeom prst="ellipse">
            <a:avLst/>
          </a:prstGeom>
          <a:solidFill>
            <a:srgbClr val="748EA8"/>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chemeClr val="bg1"/>
                </a:solidFill>
                <a:latin typeface="+mj-lt"/>
                <a:cs typeface="+mn-cs"/>
              </a:rPr>
              <a:t>Comprender</a:t>
            </a:r>
            <a:r>
              <a:rPr lang="en-US" sz="1100" b="1" i="1" dirty="0">
                <a:solidFill>
                  <a:schemeClr val="bg1"/>
                </a:solidFill>
                <a:latin typeface="+mj-lt"/>
                <a:cs typeface="+mn-cs"/>
              </a:rPr>
              <a:t> los </a:t>
            </a:r>
            <a:r>
              <a:rPr lang="en-US" sz="1100" b="1" i="1" dirty="0" err="1">
                <a:solidFill>
                  <a:schemeClr val="bg1"/>
                </a:solidFill>
                <a:latin typeface="+mj-lt"/>
                <a:cs typeface="+mn-cs"/>
              </a:rPr>
              <a:t>procesos</a:t>
            </a:r>
            <a:endParaRPr lang="en-US" sz="1100" b="1" i="1" dirty="0">
              <a:solidFill>
                <a:schemeClr val="bg1"/>
              </a:solidFill>
              <a:latin typeface="+mj-lt"/>
              <a:cs typeface="+mn-cs"/>
            </a:endParaRPr>
          </a:p>
        </p:txBody>
      </p:sp>
      <p:sp>
        <p:nvSpPr>
          <p:cNvPr id="7" name="Oval 4"/>
          <p:cNvSpPr>
            <a:spLocks/>
          </p:cNvSpPr>
          <p:nvPr/>
        </p:nvSpPr>
        <p:spPr bwMode="auto">
          <a:xfrm>
            <a:off x="2373313" y="2990850"/>
            <a:ext cx="1281112" cy="731838"/>
          </a:xfrm>
          <a:prstGeom prst="ellipse">
            <a:avLst/>
          </a:prstGeom>
          <a:solidFill>
            <a:srgbClr val="8CA1B7"/>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chemeClr val="bg1"/>
                </a:solidFill>
                <a:latin typeface="+mj-lt"/>
                <a:cs typeface="+mn-cs"/>
              </a:rPr>
              <a:t>Fuente</a:t>
            </a:r>
            <a:r>
              <a:rPr lang="en-US" sz="1100" b="1" i="1" dirty="0">
                <a:solidFill>
                  <a:schemeClr val="bg1"/>
                </a:solidFill>
                <a:latin typeface="+mj-lt"/>
                <a:cs typeface="+mn-cs"/>
              </a:rPr>
              <a:t> de los </a:t>
            </a:r>
            <a:r>
              <a:rPr lang="en-US" sz="1100" b="1" i="1" dirty="0" err="1">
                <a:solidFill>
                  <a:schemeClr val="bg1"/>
                </a:solidFill>
                <a:latin typeface="+mj-lt"/>
                <a:cs typeface="+mn-cs"/>
              </a:rPr>
              <a:t>riesgos</a:t>
            </a:r>
            <a:endParaRPr lang="en-US" sz="1100" b="1" i="1" dirty="0">
              <a:solidFill>
                <a:schemeClr val="bg1"/>
              </a:solidFill>
              <a:latin typeface="+mj-lt"/>
              <a:cs typeface="+mn-cs"/>
            </a:endParaRPr>
          </a:p>
        </p:txBody>
      </p:sp>
      <p:sp>
        <p:nvSpPr>
          <p:cNvPr id="8" name="Oval 5"/>
          <p:cNvSpPr>
            <a:spLocks/>
          </p:cNvSpPr>
          <p:nvPr/>
        </p:nvSpPr>
        <p:spPr bwMode="auto">
          <a:xfrm>
            <a:off x="3446463" y="3727450"/>
            <a:ext cx="1279525" cy="731838"/>
          </a:xfrm>
          <a:prstGeom prst="ellipse">
            <a:avLst/>
          </a:prstGeom>
          <a:solidFill>
            <a:srgbClr val="A3B4C6"/>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chemeClr val="bg1"/>
                </a:solidFill>
                <a:latin typeface="+mj-lt"/>
                <a:cs typeface="+mn-cs"/>
              </a:rPr>
              <a:t>Documentar</a:t>
            </a:r>
            <a:r>
              <a:rPr lang="en-US" sz="1100" b="1" i="1" dirty="0">
                <a:solidFill>
                  <a:schemeClr val="bg1"/>
                </a:solidFill>
                <a:latin typeface="+mj-lt"/>
                <a:cs typeface="+mn-cs"/>
              </a:rPr>
              <a:t> </a:t>
            </a:r>
            <a:r>
              <a:rPr lang="en-US" sz="1100" b="1" i="1" dirty="0" err="1">
                <a:solidFill>
                  <a:schemeClr val="bg1"/>
                </a:solidFill>
                <a:latin typeface="+mj-lt"/>
                <a:cs typeface="+mn-cs"/>
              </a:rPr>
              <a:t>controles</a:t>
            </a:r>
            <a:r>
              <a:rPr lang="en-US" sz="1100" b="1" i="1" dirty="0">
                <a:solidFill>
                  <a:schemeClr val="bg1"/>
                </a:solidFill>
                <a:latin typeface="+mj-lt"/>
                <a:cs typeface="+mn-cs"/>
              </a:rPr>
              <a:t> clave</a:t>
            </a:r>
          </a:p>
        </p:txBody>
      </p:sp>
      <p:sp>
        <p:nvSpPr>
          <p:cNvPr id="9" name="Oval 6"/>
          <p:cNvSpPr>
            <a:spLocks/>
          </p:cNvSpPr>
          <p:nvPr/>
        </p:nvSpPr>
        <p:spPr bwMode="auto">
          <a:xfrm>
            <a:off x="4518025" y="4464050"/>
            <a:ext cx="1281113" cy="731838"/>
          </a:xfrm>
          <a:prstGeom prst="ellipse">
            <a:avLst/>
          </a:prstGeom>
          <a:solidFill>
            <a:srgbClr val="B9C6D3"/>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rgbClr val="535355"/>
                </a:solidFill>
                <a:latin typeface="+mj-lt"/>
                <a:cs typeface="+mn-cs"/>
              </a:rPr>
              <a:t>Evaluar</a:t>
            </a:r>
            <a:r>
              <a:rPr lang="en-US" sz="1100" b="1" i="1" dirty="0">
                <a:solidFill>
                  <a:srgbClr val="535355"/>
                </a:solidFill>
                <a:latin typeface="+mj-lt"/>
                <a:cs typeface="+mn-cs"/>
              </a:rPr>
              <a:t> el </a:t>
            </a:r>
            <a:r>
              <a:rPr lang="en-US" sz="1100" b="1" i="1" dirty="0" err="1">
                <a:solidFill>
                  <a:srgbClr val="535355"/>
                </a:solidFill>
                <a:latin typeface="+mj-lt"/>
                <a:cs typeface="+mn-cs"/>
              </a:rPr>
              <a:t>diseño</a:t>
            </a:r>
            <a:endParaRPr lang="en-US" sz="1100" b="1" i="1" dirty="0">
              <a:solidFill>
                <a:srgbClr val="535355"/>
              </a:solidFill>
              <a:latin typeface="+mj-lt"/>
              <a:cs typeface="+mn-cs"/>
            </a:endParaRPr>
          </a:p>
        </p:txBody>
      </p:sp>
      <p:sp>
        <p:nvSpPr>
          <p:cNvPr id="10" name="Oval 7"/>
          <p:cNvSpPr>
            <a:spLocks/>
          </p:cNvSpPr>
          <p:nvPr/>
        </p:nvSpPr>
        <p:spPr bwMode="auto">
          <a:xfrm>
            <a:off x="5591175" y="5200650"/>
            <a:ext cx="1279525" cy="731838"/>
          </a:xfrm>
          <a:prstGeom prst="ellipse">
            <a:avLst/>
          </a:prstGeom>
          <a:solidFill>
            <a:srgbClr val="D0D9E2"/>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rgbClr val="535355"/>
                </a:solidFill>
                <a:latin typeface="+mj-lt"/>
                <a:cs typeface="+mn-cs"/>
              </a:rPr>
              <a:t>Efectividad</a:t>
            </a:r>
            <a:r>
              <a:rPr lang="en-US" sz="1100" b="1" i="1" dirty="0">
                <a:solidFill>
                  <a:srgbClr val="535355"/>
                </a:solidFill>
                <a:latin typeface="+mj-lt"/>
                <a:cs typeface="+mn-cs"/>
              </a:rPr>
              <a:t> de los </a:t>
            </a:r>
            <a:r>
              <a:rPr lang="en-US" sz="1100" b="1" i="1" dirty="0" err="1">
                <a:solidFill>
                  <a:srgbClr val="535355"/>
                </a:solidFill>
                <a:latin typeface="+mj-lt"/>
                <a:cs typeface="+mn-cs"/>
              </a:rPr>
              <a:t>controles</a:t>
            </a:r>
            <a:endParaRPr lang="en-US" sz="1100" b="1" i="1" dirty="0">
              <a:solidFill>
                <a:srgbClr val="535355"/>
              </a:solidFill>
              <a:latin typeface="+mj-lt"/>
              <a:cs typeface="+mn-cs"/>
            </a:endParaRPr>
          </a:p>
        </p:txBody>
      </p:sp>
      <p:sp>
        <p:nvSpPr>
          <p:cNvPr id="11" name="Oval 8"/>
          <p:cNvSpPr>
            <a:spLocks/>
          </p:cNvSpPr>
          <p:nvPr/>
        </p:nvSpPr>
        <p:spPr bwMode="auto">
          <a:xfrm>
            <a:off x="6664325" y="5937250"/>
            <a:ext cx="1279525" cy="731838"/>
          </a:xfrm>
          <a:prstGeom prst="ellipse">
            <a:avLst/>
          </a:prstGeom>
          <a:solidFill>
            <a:srgbClr val="E8ECF1"/>
          </a:solidFill>
          <a:ln w="9525" cap="flat" cmpd="sng" algn="ctr">
            <a:noFill/>
            <a:prstDash val="solid"/>
            <a:round/>
            <a:headEnd type="none" w="med" len="med"/>
            <a:tailEnd type="none" w="med" len="med"/>
          </a:ln>
          <a:effectLst/>
        </p:spPr>
        <p:txBody>
          <a:bodyPr lIns="0" tIns="0" rIns="0" bIns="0" anchor="ctr"/>
          <a:lstStyle/>
          <a:p>
            <a:pPr algn="ctr" fontAlgn="auto">
              <a:spcBef>
                <a:spcPts val="0"/>
              </a:spcBef>
              <a:spcAft>
                <a:spcPts val="0"/>
              </a:spcAft>
              <a:defRPr/>
            </a:pPr>
            <a:r>
              <a:rPr lang="en-US" sz="1100" b="1" i="1" dirty="0" err="1">
                <a:solidFill>
                  <a:srgbClr val="535355"/>
                </a:solidFill>
                <a:latin typeface="+mj-lt"/>
                <a:cs typeface="+mn-cs"/>
              </a:rPr>
              <a:t>Reporte</a:t>
            </a:r>
            <a:endParaRPr lang="en-US" sz="1100" b="1" i="1" dirty="0">
              <a:solidFill>
                <a:srgbClr val="535355"/>
              </a:solidFill>
              <a:latin typeface="+mj-lt"/>
              <a:cs typeface="+mn-cs"/>
            </a:endParaRPr>
          </a:p>
        </p:txBody>
      </p:sp>
      <p:sp>
        <p:nvSpPr>
          <p:cNvPr id="12" name="Rectangle 25"/>
          <p:cNvSpPr/>
          <p:nvPr/>
        </p:nvSpPr>
        <p:spPr bwMode="auto">
          <a:xfrm>
            <a:off x="1477963" y="1517650"/>
            <a:ext cx="2652712"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1000" dirty="0" err="1">
                <a:solidFill>
                  <a:srgbClr val="535355"/>
                </a:solidFill>
                <a:latin typeface="+mj-lt"/>
                <a:cs typeface="+mn-cs"/>
              </a:rPr>
              <a:t>Seleccionar</a:t>
            </a:r>
            <a:r>
              <a:rPr lang="en-US" sz="1000" dirty="0">
                <a:solidFill>
                  <a:srgbClr val="535355"/>
                </a:solidFill>
                <a:latin typeface="+mj-lt"/>
                <a:cs typeface="+mn-cs"/>
              </a:rPr>
              <a:t> los </a:t>
            </a:r>
            <a:r>
              <a:rPr lang="en-US" sz="1000" dirty="0" err="1">
                <a:solidFill>
                  <a:srgbClr val="535355"/>
                </a:solidFill>
                <a:latin typeface="+mj-lt"/>
                <a:cs typeface="+mn-cs"/>
              </a:rPr>
              <a:t>procesos</a:t>
            </a:r>
            <a:r>
              <a:rPr lang="en-US" sz="1000" dirty="0">
                <a:solidFill>
                  <a:srgbClr val="535355"/>
                </a:solidFill>
                <a:latin typeface="+mj-lt"/>
                <a:cs typeface="+mn-cs"/>
              </a:rPr>
              <a:t> clave </a:t>
            </a:r>
            <a:r>
              <a:rPr lang="en-US" sz="1000" dirty="0" err="1">
                <a:solidFill>
                  <a:srgbClr val="535355"/>
                </a:solidFill>
                <a:latin typeface="+mj-lt"/>
                <a:cs typeface="+mn-cs"/>
              </a:rPr>
              <a:t>conforme</a:t>
            </a:r>
            <a:r>
              <a:rPr lang="en-US" sz="1000" dirty="0">
                <a:solidFill>
                  <a:srgbClr val="535355"/>
                </a:solidFill>
                <a:latin typeface="+mj-lt"/>
                <a:cs typeface="+mn-cs"/>
              </a:rPr>
              <a:t> a la </a:t>
            </a:r>
            <a:r>
              <a:rPr lang="en-US" sz="1000" dirty="0" err="1">
                <a:solidFill>
                  <a:srgbClr val="535355"/>
                </a:solidFill>
                <a:latin typeface="+mj-lt"/>
                <a:cs typeface="+mn-cs"/>
              </a:rPr>
              <a:t>importancia</a:t>
            </a:r>
            <a:r>
              <a:rPr lang="en-US" sz="1000" dirty="0">
                <a:solidFill>
                  <a:srgbClr val="535355"/>
                </a:solidFill>
                <a:latin typeface="+mj-lt"/>
                <a:cs typeface="+mn-cs"/>
              </a:rPr>
              <a:t> en el </a:t>
            </a:r>
            <a:r>
              <a:rPr lang="en-US" sz="1000" dirty="0" err="1">
                <a:solidFill>
                  <a:srgbClr val="535355"/>
                </a:solidFill>
                <a:latin typeface="+mj-lt"/>
                <a:cs typeface="+mn-cs"/>
              </a:rPr>
              <a:t>cumplimiento</a:t>
            </a:r>
            <a:r>
              <a:rPr lang="en-US" sz="1000" dirty="0">
                <a:solidFill>
                  <a:srgbClr val="535355"/>
                </a:solidFill>
                <a:latin typeface="+mj-lt"/>
                <a:cs typeface="+mn-cs"/>
              </a:rPr>
              <a:t> </a:t>
            </a:r>
            <a:r>
              <a:rPr lang="en-US" sz="1000" dirty="0" err="1">
                <a:solidFill>
                  <a:srgbClr val="535355"/>
                </a:solidFill>
                <a:latin typeface="+mj-lt"/>
                <a:cs typeface="+mn-cs"/>
              </a:rPr>
              <a:t>misional</a:t>
            </a:r>
            <a:r>
              <a:rPr lang="en-US" sz="1000" dirty="0">
                <a:solidFill>
                  <a:srgbClr val="535355"/>
                </a:solidFill>
                <a:latin typeface="+mj-lt"/>
                <a:cs typeface="+mn-cs"/>
              </a:rPr>
              <a:t>, </a:t>
            </a:r>
            <a:r>
              <a:rPr lang="en-US" sz="1000" dirty="0" err="1">
                <a:solidFill>
                  <a:srgbClr val="535355"/>
                </a:solidFill>
                <a:latin typeface="+mj-lt"/>
                <a:cs typeface="+mn-cs"/>
              </a:rPr>
              <a:t>manejo</a:t>
            </a:r>
            <a:r>
              <a:rPr lang="en-US" sz="1000" dirty="0">
                <a:solidFill>
                  <a:srgbClr val="535355"/>
                </a:solidFill>
                <a:latin typeface="+mj-lt"/>
                <a:cs typeface="+mn-cs"/>
              </a:rPr>
              <a:t> de </a:t>
            </a:r>
            <a:r>
              <a:rPr lang="en-US" sz="1000" dirty="0" err="1">
                <a:solidFill>
                  <a:srgbClr val="535355"/>
                </a:solidFill>
                <a:latin typeface="+mj-lt"/>
                <a:cs typeface="+mn-cs"/>
              </a:rPr>
              <a:t>fondos</a:t>
            </a:r>
            <a:r>
              <a:rPr lang="en-US" sz="1000" dirty="0">
                <a:solidFill>
                  <a:srgbClr val="535355"/>
                </a:solidFill>
                <a:latin typeface="+mj-lt"/>
                <a:cs typeface="+mn-cs"/>
              </a:rPr>
              <a:t> y </a:t>
            </a:r>
            <a:r>
              <a:rPr lang="en-US" sz="1000" dirty="0" err="1">
                <a:solidFill>
                  <a:srgbClr val="535355"/>
                </a:solidFill>
                <a:latin typeface="+mj-lt"/>
                <a:cs typeface="+mn-cs"/>
              </a:rPr>
              <a:t>probabilidad</a:t>
            </a:r>
            <a:r>
              <a:rPr lang="en-US" sz="1000" dirty="0">
                <a:solidFill>
                  <a:srgbClr val="535355"/>
                </a:solidFill>
                <a:latin typeface="+mj-lt"/>
                <a:cs typeface="+mn-cs"/>
              </a:rPr>
              <a:t> de </a:t>
            </a:r>
            <a:r>
              <a:rPr lang="en-US" sz="1000" dirty="0" err="1">
                <a:solidFill>
                  <a:srgbClr val="535355"/>
                </a:solidFill>
                <a:latin typeface="+mj-lt"/>
                <a:cs typeface="+mn-cs"/>
              </a:rPr>
              <a:t>corrupción</a:t>
            </a:r>
            <a:endParaRPr lang="en-US" sz="10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1000" dirty="0" err="1">
                <a:solidFill>
                  <a:srgbClr val="535355"/>
                </a:solidFill>
                <a:latin typeface="+mj-lt"/>
                <a:cs typeface="+mn-cs"/>
              </a:rPr>
              <a:t>Considerar</a:t>
            </a:r>
            <a:r>
              <a:rPr lang="en-US" sz="1000" dirty="0">
                <a:solidFill>
                  <a:srgbClr val="535355"/>
                </a:solidFill>
                <a:latin typeface="+mj-lt"/>
                <a:cs typeface="+mn-cs"/>
              </a:rPr>
              <a:t> </a:t>
            </a:r>
            <a:r>
              <a:rPr lang="en-US" sz="1000" dirty="0" err="1">
                <a:solidFill>
                  <a:srgbClr val="535355"/>
                </a:solidFill>
                <a:latin typeface="+mj-lt"/>
                <a:cs typeface="+mn-cs"/>
              </a:rPr>
              <a:t>insumos</a:t>
            </a:r>
            <a:r>
              <a:rPr lang="en-US" sz="1000" dirty="0">
                <a:solidFill>
                  <a:srgbClr val="535355"/>
                </a:solidFill>
                <a:latin typeface="+mj-lt"/>
                <a:cs typeface="+mn-cs"/>
              </a:rPr>
              <a:t> de  </a:t>
            </a:r>
            <a:r>
              <a:rPr lang="en-US" sz="1000" dirty="0" err="1">
                <a:solidFill>
                  <a:srgbClr val="535355"/>
                </a:solidFill>
                <a:latin typeface="+mj-lt"/>
                <a:cs typeface="+mn-cs"/>
              </a:rPr>
              <a:t>materialidad</a:t>
            </a:r>
            <a:r>
              <a:rPr lang="en-US" sz="1000" dirty="0">
                <a:solidFill>
                  <a:srgbClr val="535355"/>
                </a:solidFill>
                <a:latin typeface="+mj-lt"/>
                <a:cs typeface="+mn-cs"/>
              </a:rPr>
              <a:t> e  </a:t>
            </a:r>
            <a:r>
              <a:rPr lang="en-US" sz="1000" dirty="0" err="1">
                <a:solidFill>
                  <a:srgbClr val="535355"/>
                </a:solidFill>
                <a:latin typeface="+mj-lt"/>
                <a:cs typeface="+mn-cs"/>
              </a:rPr>
              <a:t>importancia</a:t>
            </a:r>
            <a:endParaRPr lang="en-US" sz="1000" dirty="0">
              <a:solidFill>
                <a:srgbClr val="535355"/>
              </a:solidFill>
              <a:latin typeface="+mj-lt"/>
              <a:cs typeface="+mn-cs"/>
            </a:endParaRPr>
          </a:p>
        </p:txBody>
      </p:sp>
      <p:sp>
        <p:nvSpPr>
          <p:cNvPr id="13" name="Rectangle 26"/>
          <p:cNvSpPr/>
          <p:nvPr/>
        </p:nvSpPr>
        <p:spPr bwMode="auto">
          <a:xfrm>
            <a:off x="2487613" y="2254250"/>
            <a:ext cx="2652712"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Comprender</a:t>
            </a:r>
            <a:r>
              <a:rPr lang="en-US" sz="800" dirty="0">
                <a:solidFill>
                  <a:srgbClr val="535355"/>
                </a:solidFill>
                <a:latin typeface="+mj-lt"/>
                <a:cs typeface="+mn-cs"/>
              </a:rPr>
              <a:t> </a:t>
            </a:r>
            <a:r>
              <a:rPr lang="en-US" sz="800" dirty="0" err="1">
                <a:solidFill>
                  <a:srgbClr val="535355"/>
                </a:solidFill>
                <a:latin typeface="+mj-lt"/>
                <a:cs typeface="+mn-cs"/>
              </a:rPr>
              <a:t>las</a:t>
            </a:r>
            <a:r>
              <a:rPr lang="en-US" sz="800" dirty="0">
                <a:solidFill>
                  <a:srgbClr val="535355"/>
                </a:solidFill>
                <a:latin typeface="+mj-lt"/>
                <a:cs typeface="+mn-cs"/>
              </a:rPr>
              <a:t>  </a:t>
            </a:r>
            <a:r>
              <a:rPr lang="en-US" sz="800" dirty="0" err="1">
                <a:solidFill>
                  <a:srgbClr val="535355"/>
                </a:solidFill>
                <a:latin typeface="+mj-lt"/>
                <a:cs typeface="+mn-cs"/>
              </a:rPr>
              <a:t>actividades</a:t>
            </a:r>
            <a:r>
              <a:rPr lang="en-US" sz="800" dirty="0">
                <a:solidFill>
                  <a:srgbClr val="535355"/>
                </a:solidFill>
                <a:latin typeface="+mj-lt"/>
                <a:cs typeface="+mn-cs"/>
              </a:rPr>
              <a:t>  y los </a:t>
            </a:r>
            <a:r>
              <a:rPr lang="en-US" sz="800" dirty="0" err="1">
                <a:solidFill>
                  <a:srgbClr val="535355"/>
                </a:solidFill>
                <a:latin typeface="+mj-lt"/>
                <a:cs typeface="+mn-cs"/>
              </a:rPr>
              <a:t>procedimientos</a:t>
            </a:r>
            <a:endParaRPr lang="en-US" sz="800" dirty="0">
              <a:solidFill>
                <a:srgbClr val="535355"/>
              </a:solidFill>
              <a:latin typeface="+mj-lt"/>
              <a:cs typeface="+mn-cs"/>
            </a:endParaRPr>
          </a:p>
        </p:txBody>
      </p:sp>
      <p:sp>
        <p:nvSpPr>
          <p:cNvPr id="14" name="Rectangle 27"/>
          <p:cNvSpPr/>
          <p:nvPr/>
        </p:nvSpPr>
        <p:spPr bwMode="auto">
          <a:xfrm>
            <a:off x="3630613" y="2990850"/>
            <a:ext cx="2652712"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Identificar</a:t>
            </a:r>
            <a:r>
              <a:rPr lang="en-US" sz="800" dirty="0">
                <a:solidFill>
                  <a:srgbClr val="535355"/>
                </a:solidFill>
                <a:latin typeface="+mj-lt"/>
                <a:cs typeface="+mn-cs"/>
              </a:rPr>
              <a:t> </a:t>
            </a:r>
            <a:r>
              <a:rPr lang="en-US" sz="800" dirty="0" err="1">
                <a:solidFill>
                  <a:srgbClr val="535355"/>
                </a:solidFill>
                <a:latin typeface="+mj-lt"/>
                <a:cs typeface="+mn-cs"/>
              </a:rPr>
              <a:t>reportes</a:t>
            </a:r>
            <a:r>
              <a:rPr lang="en-US" sz="800" dirty="0">
                <a:solidFill>
                  <a:srgbClr val="535355"/>
                </a:solidFill>
                <a:latin typeface="+mj-lt"/>
                <a:cs typeface="+mn-cs"/>
              </a:rPr>
              <a:t>  </a:t>
            </a:r>
            <a:r>
              <a:rPr lang="en-US" sz="800" dirty="0" err="1">
                <a:solidFill>
                  <a:srgbClr val="535355"/>
                </a:solidFill>
                <a:latin typeface="+mj-lt"/>
                <a:cs typeface="+mn-cs"/>
              </a:rPr>
              <a:t>contables</a:t>
            </a:r>
            <a:r>
              <a:rPr lang="en-US" sz="800" dirty="0">
                <a:solidFill>
                  <a:srgbClr val="535355"/>
                </a:solidFill>
                <a:latin typeface="+mj-lt"/>
                <a:cs typeface="+mn-cs"/>
              </a:rPr>
              <a:t> o de  la </a:t>
            </a:r>
            <a:r>
              <a:rPr lang="en-US" sz="800" dirty="0" err="1">
                <a:solidFill>
                  <a:srgbClr val="535355"/>
                </a:solidFill>
                <a:latin typeface="+mj-lt"/>
                <a:cs typeface="+mn-cs"/>
              </a:rPr>
              <a:t>gestión</a:t>
            </a:r>
            <a:r>
              <a:rPr lang="en-US" sz="800" dirty="0">
                <a:solidFill>
                  <a:srgbClr val="535355"/>
                </a:solidFill>
                <a:latin typeface="+mj-lt"/>
                <a:cs typeface="+mn-cs"/>
              </a:rPr>
              <a:t> de </a:t>
            </a:r>
            <a:r>
              <a:rPr lang="en-US" sz="800" dirty="0" err="1">
                <a:solidFill>
                  <a:srgbClr val="535355"/>
                </a:solidFill>
                <a:latin typeface="+mj-lt"/>
                <a:cs typeface="+mn-cs"/>
              </a:rPr>
              <a:t>proyectos</a:t>
            </a:r>
            <a:r>
              <a:rPr lang="en-US" sz="800" dirty="0">
                <a:solidFill>
                  <a:srgbClr val="535355"/>
                </a:solidFill>
                <a:latin typeface="+mj-lt"/>
                <a:cs typeface="+mn-cs"/>
              </a:rPr>
              <a:t>, a fin de </a:t>
            </a:r>
            <a:r>
              <a:rPr lang="en-US" sz="800" dirty="0" err="1">
                <a:solidFill>
                  <a:srgbClr val="535355"/>
                </a:solidFill>
                <a:latin typeface="+mj-lt"/>
                <a:cs typeface="+mn-cs"/>
              </a:rPr>
              <a:t>establecer</a:t>
            </a:r>
            <a:r>
              <a:rPr lang="en-US" sz="800" dirty="0">
                <a:solidFill>
                  <a:srgbClr val="535355"/>
                </a:solidFill>
                <a:latin typeface="+mj-lt"/>
                <a:cs typeface="+mn-cs"/>
              </a:rPr>
              <a:t> </a:t>
            </a:r>
            <a:r>
              <a:rPr lang="en-US" sz="800" dirty="0" err="1">
                <a:solidFill>
                  <a:srgbClr val="535355"/>
                </a:solidFill>
                <a:latin typeface="+mj-lt"/>
                <a:cs typeface="+mn-cs"/>
              </a:rPr>
              <a:t>materialidad</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a:solidFill>
                  <a:srgbClr val="535355"/>
                </a:solidFill>
                <a:latin typeface="+mj-lt"/>
                <a:cs typeface="+mn-cs"/>
              </a:rPr>
              <a:t>Cruzar </a:t>
            </a:r>
            <a:r>
              <a:rPr lang="en-US" sz="800" dirty="0" err="1">
                <a:solidFill>
                  <a:srgbClr val="535355"/>
                </a:solidFill>
                <a:latin typeface="+mj-lt"/>
                <a:cs typeface="+mn-cs"/>
              </a:rPr>
              <a:t>riesgos</a:t>
            </a:r>
            <a:r>
              <a:rPr lang="en-US" sz="800" dirty="0">
                <a:solidFill>
                  <a:srgbClr val="535355"/>
                </a:solidFill>
                <a:latin typeface="+mj-lt"/>
                <a:cs typeface="+mn-cs"/>
              </a:rPr>
              <a:t> vs. </a:t>
            </a:r>
            <a:r>
              <a:rPr lang="en-US" sz="800" dirty="0" err="1">
                <a:solidFill>
                  <a:srgbClr val="535355"/>
                </a:solidFill>
                <a:latin typeface="+mj-lt"/>
                <a:cs typeface="+mn-cs"/>
              </a:rPr>
              <a:t>procesos</a:t>
            </a:r>
            <a:endParaRPr lang="en-US" sz="800" dirty="0">
              <a:solidFill>
                <a:srgbClr val="535355"/>
              </a:solidFill>
              <a:latin typeface="+mj-lt"/>
              <a:cs typeface="+mn-cs"/>
            </a:endParaRPr>
          </a:p>
        </p:txBody>
      </p:sp>
      <p:sp>
        <p:nvSpPr>
          <p:cNvPr id="15" name="Rectangle 28"/>
          <p:cNvSpPr/>
          <p:nvPr/>
        </p:nvSpPr>
        <p:spPr bwMode="auto">
          <a:xfrm>
            <a:off x="4621213" y="3727450"/>
            <a:ext cx="4389437" cy="549275"/>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Documentar</a:t>
            </a:r>
            <a:r>
              <a:rPr lang="en-US" sz="800" dirty="0">
                <a:solidFill>
                  <a:srgbClr val="535355"/>
                </a:solidFill>
                <a:latin typeface="+mj-lt"/>
                <a:cs typeface="+mn-cs"/>
              </a:rPr>
              <a:t> </a:t>
            </a:r>
            <a:r>
              <a:rPr lang="en-US" sz="800" dirty="0" err="1">
                <a:solidFill>
                  <a:srgbClr val="535355"/>
                </a:solidFill>
                <a:latin typeface="+mj-lt"/>
                <a:cs typeface="+mn-cs"/>
              </a:rPr>
              <a:t>controles</a:t>
            </a:r>
            <a:r>
              <a:rPr lang="en-US" sz="800" dirty="0">
                <a:solidFill>
                  <a:srgbClr val="535355"/>
                </a:solidFill>
                <a:latin typeface="+mj-lt"/>
                <a:cs typeface="+mn-cs"/>
              </a:rPr>
              <a:t> a </a:t>
            </a:r>
            <a:r>
              <a:rPr lang="en-US" sz="800" dirty="0" err="1">
                <a:solidFill>
                  <a:srgbClr val="535355"/>
                </a:solidFill>
                <a:latin typeface="+mj-lt"/>
                <a:cs typeface="+mn-cs"/>
              </a:rPr>
              <a:t>nivel</a:t>
            </a:r>
            <a:r>
              <a:rPr lang="en-US" sz="800" dirty="0">
                <a:solidFill>
                  <a:srgbClr val="535355"/>
                </a:solidFill>
                <a:latin typeface="+mj-lt"/>
                <a:cs typeface="+mn-cs"/>
              </a:rPr>
              <a:t> </a:t>
            </a:r>
            <a:r>
              <a:rPr lang="en-US" sz="800" dirty="0" err="1">
                <a:solidFill>
                  <a:srgbClr val="535355"/>
                </a:solidFill>
                <a:latin typeface="+mj-lt"/>
                <a:cs typeface="+mn-cs"/>
              </a:rPr>
              <a:t>entidad</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Documentar</a:t>
            </a:r>
            <a:r>
              <a:rPr lang="en-US" sz="800" dirty="0">
                <a:solidFill>
                  <a:srgbClr val="535355"/>
                </a:solidFill>
                <a:latin typeface="+mj-lt"/>
                <a:cs typeface="+mn-cs"/>
              </a:rPr>
              <a:t> </a:t>
            </a:r>
            <a:r>
              <a:rPr lang="en-US" sz="800" dirty="0" err="1">
                <a:solidFill>
                  <a:srgbClr val="535355"/>
                </a:solidFill>
                <a:latin typeface="+mj-lt"/>
                <a:cs typeface="+mn-cs"/>
              </a:rPr>
              <a:t>otros</a:t>
            </a:r>
            <a:r>
              <a:rPr lang="en-US" sz="800" dirty="0">
                <a:solidFill>
                  <a:srgbClr val="535355"/>
                </a:solidFill>
                <a:latin typeface="+mj-lt"/>
                <a:cs typeface="+mn-cs"/>
              </a:rPr>
              <a:t>  </a:t>
            </a:r>
            <a:r>
              <a:rPr lang="en-US" sz="800" dirty="0" err="1">
                <a:solidFill>
                  <a:srgbClr val="535355"/>
                </a:solidFill>
                <a:latin typeface="+mj-lt"/>
                <a:cs typeface="+mn-cs"/>
              </a:rPr>
              <a:t>controles</a:t>
            </a:r>
            <a:r>
              <a:rPr lang="en-US" sz="800" dirty="0">
                <a:solidFill>
                  <a:srgbClr val="535355"/>
                </a:solidFill>
                <a:latin typeface="+mj-lt"/>
                <a:cs typeface="+mn-cs"/>
              </a:rPr>
              <a:t> </a:t>
            </a: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Documentar</a:t>
            </a:r>
            <a:r>
              <a:rPr lang="en-US" sz="800" dirty="0">
                <a:solidFill>
                  <a:srgbClr val="535355"/>
                </a:solidFill>
                <a:latin typeface="+mj-lt"/>
                <a:cs typeface="+mn-cs"/>
              </a:rPr>
              <a:t> </a:t>
            </a:r>
            <a:r>
              <a:rPr lang="en-US" sz="800" dirty="0" err="1">
                <a:solidFill>
                  <a:srgbClr val="535355"/>
                </a:solidFill>
                <a:latin typeface="+mj-lt"/>
                <a:cs typeface="+mn-cs"/>
              </a:rPr>
              <a:t>controles</a:t>
            </a:r>
            <a:r>
              <a:rPr lang="en-US" sz="800" dirty="0">
                <a:solidFill>
                  <a:srgbClr val="535355"/>
                </a:solidFill>
                <a:latin typeface="+mj-lt"/>
                <a:cs typeface="+mn-cs"/>
              </a:rPr>
              <a:t>  a </a:t>
            </a:r>
            <a:r>
              <a:rPr lang="en-US" sz="800" dirty="0" err="1">
                <a:solidFill>
                  <a:srgbClr val="535355"/>
                </a:solidFill>
                <a:latin typeface="+mj-lt"/>
                <a:cs typeface="+mn-cs"/>
              </a:rPr>
              <a:t>nivel</a:t>
            </a:r>
            <a:r>
              <a:rPr lang="en-US" sz="800" dirty="0">
                <a:solidFill>
                  <a:srgbClr val="535355"/>
                </a:solidFill>
                <a:latin typeface="+mj-lt"/>
                <a:cs typeface="+mn-cs"/>
              </a:rPr>
              <a:t> </a:t>
            </a:r>
            <a:r>
              <a:rPr lang="en-US" sz="800" dirty="0" err="1">
                <a:solidFill>
                  <a:srgbClr val="535355"/>
                </a:solidFill>
                <a:latin typeface="+mj-lt"/>
                <a:cs typeface="+mn-cs"/>
              </a:rPr>
              <a:t>preventivo</a:t>
            </a:r>
            <a:r>
              <a:rPr lang="en-US" sz="800" dirty="0">
                <a:solidFill>
                  <a:srgbClr val="535355"/>
                </a:solidFill>
                <a:latin typeface="+mj-lt"/>
                <a:cs typeface="+mn-cs"/>
              </a:rPr>
              <a:t> y </a:t>
            </a:r>
            <a:r>
              <a:rPr lang="en-US" sz="800" dirty="0" err="1">
                <a:solidFill>
                  <a:srgbClr val="535355"/>
                </a:solidFill>
                <a:latin typeface="+mj-lt"/>
                <a:cs typeface="+mn-cs"/>
              </a:rPr>
              <a:t>detectivos</a:t>
            </a:r>
            <a:r>
              <a:rPr lang="en-US" sz="800" dirty="0">
                <a:solidFill>
                  <a:srgbClr val="535355"/>
                </a:solidFill>
                <a:latin typeface="+mj-lt"/>
                <a:cs typeface="+mn-cs"/>
              </a:rPr>
              <a:t> en los </a:t>
            </a:r>
            <a:r>
              <a:rPr lang="en-US" sz="800" dirty="0" err="1">
                <a:solidFill>
                  <a:srgbClr val="535355"/>
                </a:solidFill>
                <a:latin typeface="+mj-lt"/>
                <a:cs typeface="+mn-cs"/>
              </a:rPr>
              <a:t>procesos</a:t>
            </a:r>
            <a:r>
              <a:rPr lang="en-US" sz="800" dirty="0">
                <a:solidFill>
                  <a:srgbClr val="535355"/>
                </a:solidFill>
                <a:latin typeface="+mj-lt"/>
                <a:cs typeface="+mn-cs"/>
              </a:rPr>
              <a:t> </a:t>
            </a:r>
            <a:r>
              <a:rPr lang="en-US" sz="800" dirty="0" err="1">
                <a:solidFill>
                  <a:srgbClr val="535355"/>
                </a:solidFill>
                <a:latin typeface="+mj-lt"/>
                <a:cs typeface="+mn-cs"/>
              </a:rPr>
              <a:t>principales</a:t>
            </a:r>
            <a:endParaRPr lang="en-US" sz="800" dirty="0">
              <a:solidFill>
                <a:srgbClr val="535355"/>
              </a:solidFill>
              <a:latin typeface="+mj-lt"/>
              <a:cs typeface="+mn-cs"/>
            </a:endParaRPr>
          </a:p>
        </p:txBody>
      </p:sp>
      <p:sp>
        <p:nvSpPr>
          <p:cNvPr id="16" name="Rectangle 29"/>
          <p:cNvSpPr/>
          <p:nvPr/>
        </p:nvSpPr>
        <p:spPr bwMode="auto">
          <a:xfrm>
            <a:off x="5794375" y="4464050"/>
            <a:ext cx="3216275"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Evaluar</a:t>
            </a:r>
            <a:r>
              <a:rPr lang="en-US" sz="800" dirty="0">
                <a:solidFill>
                  <a:srgbClr val="535355"/>
                </a:solidFill>
                <a:latin typeface="+mj-lt"/>
                <a:cs typeface="+mn-cs"/>
              </a:rPr>
              <a:t> la </a:t>
            </a:r>
            <a:r>
              <a:rPr lang="en-US" sz="800" dirty="0" err="1">
                <a:solidFill>
                  <a:srgbClr val="535355"/>
                </a:solidFill>
                <a:latin typeface="+mj-lt"/>
                <a:cs typeface="+mn-cs"/>
              </a:rPr>
              <a:t>efectividad</a:t>
            </a:r>
            <a:r>
              <a:rPr lang="en-US" sz="800" dirty="0">
                <a:solidFill>
                  <a:srgbClr val="535355"/>
                </a:solidFill>
                <a:latin typeface="+mj-lt"/>
                <a:cs typeface="+mn-cs"/>
              </a:rPr>
              <a:t> del </a:t>
            </a:r>
            <a:r>
              <a:rPr lang="en-US" sz="800" dirty="0" err="1">
                <a:solidFill>
                  <a:srgbClr val="535355"/>
                </a:solidFill>
                <a:latin typeface="+mj-lt"/>
                <a:cs typeface="+mn-cs"/>
              </a:rPr>
              <a:t>diseño</a:t>
            </a:r>
            <a:r>
              <a:rPr lang="en-US" sz="800" dirty="0">
                <a:solidFill>
                  <a:srgbClr val="535355"/>
                </a:solidFill>
                <a:latin typeface="+mj-lt"/>
                <a:cs typeface="+mn-cs"/>
              </a:rPr>
              <a:t> de los </a:t>
            </a:r>
            <a:r>
              <a:rPr lang="en-US" sz="800" dirty="0" err="1">
                <a:solidFill>
                  <a:srgbClr val="535355"/>
                </a:solidFill>
                <a:latin typeface="+mj-lt"/>
                <a:cs typeface="+mn-cs"/>
              </a:rPr>
              <a:t>controles</a:t>
            </a:r>
            <a:r>
              <a:rPr lang="en-US" sz="800" dirty="0">
                <a:solidFill>
                  <a:srgbClr val="535355"/>
                </a:solidFill>
                <a:latin typeface="+mj-lt"/>
                <a:cs typeface="+mn-cs"/>
              </a:rPr>
              <a:t> a </a:t>
            </a:r>
            <a:r>
              <a:rPr lang="en-US" sz="800" dirty="0" err="1">
                <a:solidFill>
                  <a:srgbClr val="535355"/>
                </a:solidFill>
                <a:latin typeface="+mj-lt"/>
                <a:cs typeface="+mn-cs"/>
              </a:rPr>
              <a:t>nivel</a:t>
            </a:r>
            <a:r>
              <a:rPr lang="en-US" sz="800" dirty="0">
                <a:solidFill>
                  <a:srgbClr val="535355"/>
                </a:solidFill>
                <a:latin typeface="+mj-lt"/>
                <a:cs typeface="+mn-cs"/>
              </a:rPr>
              <a:t> </a:t>
            </a:r>
            <a:r>
              <a:rPr lang="en-US" sz="800" dirty="0" err="1">
                <a:solidFill>
                  <a:srgbClr val="535355"/>
                </a:solidFill>
                <a:latin typeface="+mj-lt"/>
                <a:cs typeface="+mn-cs"/>
              </a:rPr>
              <a:t>entidad</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Tomar</a:t>
            </a:r>
            <a:r>
              <a:rPr lang="en-US" sz="800" dirty="0">
                <a:solidFill>
                  <a:srgbClr val="535355"/>
                </a:solidFill>
                <a:latin typeface="+mj-lt"/>
                <a:cs typeface="+mn-cs"/>
              </a:rPr>
              <a:t> </a:t>
            </a:r>
            <a:r>
              <a:rPr lang="en-US" sz="800" dirty="0" err="1">
                <a:solidFill>
                  <a:srgbClr val="535355"/>
                </a:solidFill>
                <a:latin typeface="+mj-lt"/>
                <a:cs typeface="+mn-cs"/>
              </a:rPr>
              <a:t>acciones</a:t>
            </a:r>
            <a:r>
              <a:rPr lang="en-US" sz="800" dirty="0">
                <a:solidFill>
                  <a:srgbClr val="535355"/>
                </a:solidFill>
                <a:latin typeface="+mj-lt"/>
                <a:cs typeface="+mn-cs"/>
              </a:rPr>
              <a:t> de </a:t>
            </a:r>
            <a:r>
              <a:rPr lang="en-US" sz="800" dirty="0" err="1">
                <a:solidFill>
                  <a:srgbClr val="535355"/>
                </a:solidFill>
                <a:latin typeface="+mj-lt"/>
                <a:cs typeface="+mn-cs"/>
              </a:rPr>
              <a:t>mejora</a:t>
            </a:r>
            <a:r>
              <a:rPr lang="en-US" sz="800" dirty="0">
                <a:solidFill>
                  <a:srgbClr val="535355"/>
                </a:solidFill>
                <a:latin typeface="+mj-lt"/>
                <a:cs typeface="+mn-cs"/>
              </a:rPr>
              <a:t> </a:t>
            </a:r>
            <a:r>
              <a:rPr lang="en-US" sz="800" dirty="0" err="1">
                <a:solidFill>
                  <a:srgbClr val="535355"/>
                </a:solidFill>
                <a:latin typeface="+mj-lt"/>
                <a:cs typeface="+mn-cs"/>
              </a:rPr>
              <a:t>sobre</a:t>
            </a:r>
            <a:r>
              <a:rPr lang="en-US" sz="800" dirty="0">
                <a:solidFill>
                  <a:srgbClr val="535355"/>
                </a:solidFill>
                <a:latin typeface="+mj-lt"/>
                <a:cs typeface="+mn-cs"/>
              </a:rPr>
              <a:t> </a:t>
            </a:r>
            <a:r>
              <a:rPr lang="en-US" sz="800" dirty="0" err="1">
                <a:solidFill>
                  <a:srgbClr val="535355"/>
                </a:solidFill>
                <a:latin typeface="+mj-lt"/>
                <a:cs typeface="+mn-cs"/>
              </a:rPr>
              <a:t>las</a:t>
            </a:r>
            <a:r>
              <a:rPr lang="en-US" sz="800" dirty="0">
                <a:solidFill>
                  <a:srgbClr val="535355"/>
                </a:solidFill>
                <a:latin typeface="+mj-lt"/>
                <a:cs typeface="+mn-cs"/>
              </a:rPr>
              <a:t> </a:t>
            </a:r>
            <a:r>
              <a:rPr lang="en-US" sz="800" dirty="0" err="1">
                <a:solidFill>
                  <a:srgbClr val="535355"/>
                </a:solidFill>
                <a:latin typeface="+mj-lt"/>
                <a:cs typeface="+mn-cs"/>
              </a:rPr>
              <a:t>deficiencias</a:t>
            </a:r>
            <a:r>
              <a:rPr lang="en-US" sz="800" dirty="0">
                <a:solidFill>
                  <a:srgbClr val="535355"/>
                </a:solidFill>
                <a:latin typeface="+mj-lt"/>
                <a:cs typeface="+mn-cs"/>
              </a:rPr>
              <a:t> </a:t>
            </a:r>
            <a:r>
              <a:rPr lang="en-US" sz="800" dirty="0" err="1">
                <a:solidFill>
                  <a:srgbClr val="535355"/>
                </a:solidFill>
                <a:latin typeface="+mj-lt"/>
                <a:cs typeface="+mn-cs"/>
              </a:rPr>
              <a:t>encontradas</a:t>
            </a:r>
            <a:endParaRPr lang="en-US" sz="800" dirty="0">
              <a:solidFill>
                <a:srgbClr val="535355"/>
              </a:solidFill>
              <a:latin typeface="+mj-lt"/>
              <a:cs typeface="+mn-cs"/>
            </a:endParaRPr>
          </a:p>
        </p:txBody>
      </p:sp>
      <p:sp>
        <p:nvSpPr>
          <p:cNvPr id="17" name="Rectangle 30"/>
          <p:cNvSpPr/>
          <p:nvPr/>
        </p:nvSpPr>
        <p:spPr bwMode="auto">
          <a:xfrm>
            <a:off x="6816725" y="5200650"/>
            <a:ext cx="2193925"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Evaluar</a:t>
            </a:r>
            <a:r>
              <a:rPr lang="en-US" sz="800" dirty="0">
                <a:solidFill>
                  <a:srgbClr val="535355"/>
                </a:solidFill>
                <a:latin typeface="+mj-lt"/>
                <a:cs typeface="+mn-cs"/>
              </a:rPr>
              <a:t> la </a:t>
            </a:r>
            <a:r>
              <a:rPr lang="en-US" sz="800" dirty="0" err="1">
                <a:solidFill>
                  <a:srgbClr val="535355"/>
                </a:solidFill>
                <a:latin typeface="+mj-lt"/>
                <a:cs typeface="+mn-cs"/>
              </a:rPr>
              <a:t>efectividad</a:t>
            </a:r>
            <a:r>
              <a:rPr lang="en-US" sz="800" dirty="0">
                <a:solidFill>
                  <a:srgbClr val="535355"/>
                </a:solidFill>
                <a:latin typeface="+mj-lt"/>
                <a:cs typeface="+mn-cs"/>
              </a:rPr>
              <a:t> de  los </a:t>
            </a:r>
            <a:r>
              <a:rPr lang="en-US" sz="800" dirty="0" err="1">
                <a:solidFill>
                  <a:srgbClr val="535355"/>
                </a:solidFill>
                <a:latin typeface="+mj-lt"/>
                <a:cs typeface="+mn-cs"/>
              </a:rPr>
              <a:t>controles</a:t>
            </a:r>
            <a:r>
              <a:rPr lang="en-US" sz="800" dirty="0">
                <a:solidFill>
                  <a:srgbClr val="535355"/>
                </a:solidFill>
                <a:latin typeface="+mj-lt"/>
                <a:cs typeface="+mn-cs"/>
              </a:rPr>
              <a:t> a </a:t>
            </a:r>
            <a:r>
              <a:rPr lang="en-US" sz="800" dirty="0" err="1">
                <a:solidFill>
                  <a:srgbClr val="535355"/>
                </a:solidFill>
                <a:latin typeface="+mj-lt"/>
                <a:cs typeface="+mn-cs"/>
              </a:rPr>
              <a:t>nivel</a:t>
            </a:r>
            <a:r>
              <a:rPr lang="en-US" sz="800" dirty="0">
                <a:solidFill>
                  <a:srgbClr val="535355"/>
                </a:solidFill>
                <a:latin typeface="+mj-lt"/>
                <a:cs typeface="+mn-cs"/>
              </a:rPr>
              <a:t> </a:t>
            </a:r>
            <a:r>
              <a:rPr lang="en-US" sz="800" dirty="0" err="1">
                <a:solidFill>
                  <a:srgbClr val="535355"/>
                </a:solidFill>
                <a:latin typeface="+mj-lt"/>
                <a:cs typeface="+mn-cs"/>
              </a:rPr>
              <a:t>entidad</a:t>
            </a:r>
            <a:r>
              <a:rPr lang="en-US" sz="800" dirty="0">
                <a:solidFill>
                  <a:srgbClr val="535355"/>
                </a:solidFill>
                <a:latin typeface="+mj-lt"/>
                <a:cs typeface="+mn-cs"/>
              </a:rPr>
              <a:t> y de </a:t>
            </a:r>
            <a:r>
              <a:rPr lang="en-US" sz="800" dirty="0" err="1">
                <a:solidFill>
                  <a:srgbClr val="535355"/>
                </a:solidFill>
                <a:latin typeface="+mj-lt"/>
                <a:cs typeface="+mn-cs"/>
              </a:rPr>
              <a:t>procesos</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Remediar</a:t>
            </a:r>
            <a:r>
              <a:rPr lang="en-US" sz="800" dirty="0">
                <a:solidFill>
                  <a:srgbClr val="535355"/>
                </a:solidFill>
                <a:latin typeface="+mj-lt"/>
                <a:cs typeface="+mn-cs"/>
              </a:rPr>
              <a:t> </a:t>
            </a:r>
            <a:r>
              <a:rPr lang="en-US" sz="800" dirty="0" err="1">
                <a:solidFill>
                  <a:srgbClr val="535355"/>
                </a:solidFill>
                <a:latin typeface="+mj-lt"/>
                <a:cs typeface="+mn-cs"/>
              </a:rPr>
              <a:t>deficiencias</a:t>
            </a:r>
            <a:r>
              <a:rPr lang="en-US" sz="800" dirty="0">
                <a:solidFill>
                  <a:srgbClr val="535355"/>
                </a:solidFill>
                <a:latin typeface="+mj-lt"/>
                <a:cs typeface="+mn-cs"/>
              </a:rPr>
              <a:t> a </a:t>
            </a:r>
            <a:r>
              <a:rPr lang="en-US" sz="800" dirty="0" err="1">
                <a:solidFill>
                  <a:srgbClr val="535355"/>
                </a:solidFill>
                <a:latin typeface="+mj-lt"/>
                <a:cs typeface="+mn-cs"/>
              </a:rPr>
              <a:t>través</a:t>
            </a:r>
            <a:r>
              <a:rPr lang="en-US" sz="800" dirty="0">
                <a:solidFill>
                  <a:srgbClr val="535355"/>
                </a:solidFill>
                <a:latin typeface="+mj-lt"/>
                <a:cs typeface="+mn-cs"/>
              </a:rPr>
              <a:t> de la </a:t>
            </a:r>
            <a:r>
              <a:rPr lang="en-US" sz="800" dirty="0" err="1">
                <a:solidFill>
                  <a:srgbClr val="535355"/>
                </a:solidFill>
                <a:latin typeface="+mj-lt"/>
                <a:cs typeface="+mn-cs"/>
              </a:rPr>
              <a:t>implementación</a:t>
            </a:r>
            <a:r>
              <a:rPr lang="en-US" sz="800" dirty="0">
                <a:solidFill>
                  <a:srgbClr val="535355"/>
                </a:solidFill>
                <a:latin typeface="+mj-lt"/>
                <a:cs typeface="+mn-cs"/>
              </a:rPr>
              <a:t> de </a:t>
            </a:r>
            <a:r>
              <a:rPr lang="en-US" sz="800" dirty="0" err="1">
                <a:solidFill>
                  <a:srgbClr val="535355"/>
                </a:solidFill>
                <a:latin typeface="+mj-lt"/>
                <a:cs typeface="+mn-cs"/>
              </a:rPr>
              <a:t>recomendaciones</a:t>
            </a:r>
            <a:endParaRPr lang="en-US" sz="800" dirty="0">
              <a:solidFill>
                <a:srgbClr val="535355"/>
              </a:solidFill>
              <a:latin typeface="+mj-lt"/>
              <a:cs typeface="+mn-cs"/>
            </a:endParaRPr>
          </a:p>
        </p:txBody>
      </p:sp>
      <p:sp>
        <p:nvSpPr>
          <p:cNvPr id="18" name="Rectangle 31"/>
          <p:cNvSpPr/>
          <p:nvPr/>
        </p:nvSpPr>
        <p:spPr bwMode="auto">
          <a:xfrm>
            <a:off x="7913688" y="5937250"/>
            <a:ext cx="1096962" cy="457200"/>
          </a:xfrm>
          <a:prstGeom prst="rect">
            <a:avLst/>
          </a:prstGeom>
          <a:noFill/>
          <a:ln w="3175" cap="flat" cmpd="sng" algn="ctr">
            <a:noFill/>
            <a:prstDash val="sysDash"/>
            <a:round/>
            <a:headEnd type="none" w="med" len="med"/>
            <a:tailEnd type="none" w="med" len="med"/>
          </a:ln>
          <a:effectLst/>
        </p:spPr>
        <p:txBody>
          <a:bodyPr lIns="0" anchor="ctr"/>
          <a:lstStyle/>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Concluir</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Comunicar</a:t>
            </a:r>
            <a:endParaRPr lang="en-US" sz="800" dirty="0">
              <a:solidFill>
                <a:srgbClr val="535355"/>
              </a:solidFill>
              <a:latin typeface="+mj-lt"/>
              <a:cs typeface="+mn-cs"/>
            </a:endParaRPr>
          </a:p>
          <a:p>
            <a:pPr marL="227013" indent="-112713" fontAlgn="auto">
              <a:spcBef>
                <a:spcPts val="0"/>
              </a:spcBef>
              <a:spcAft>
                <a:spcPts val="0"/>
              </a:spcAft>
              <a:buClr>
                <a:srgbClr val="5D7B9A"/>
              </a:buClr>
              <a:buFont typeface="Arial" pitchFamily="34" charset="0"/>
              <a:buChar char="•"/>
              <a:defRPr/>
            </a:pPr>
            <a:r>
              <a:rPr lang="en-US" sz="800" dirty="0" err="1">
                <a:solidFill>
                  <a:srgbClr val="535355"/>
                </a:solidFill>
                <a:latin typeface="+mj-lt"/>
                <a:cs typeface="+mn-cs"/>
              </a:rPr>
              <a:t>Reportar</a:t>
            </a:r>
            <a:endParaRPr lang="en-US" sz="800" dirty="0">
              <a:solidFill>
                <a:srgbClr val="535355"/>
              </a:solidFill>
              <a:latin typeface="+mj-lt"/>
              <a:cs typeface="+mn-cs"/>
            </a:endParaRPr>
          </a:p>
        </p:txBody>
      </p:sp>
      <p:sp>
        <p:nvSpPr>
          <p:cNvPr id="19" name="Round Diagonal Corner Rectangle 39"/>
          <p:cNvSpPr/>
          <p:nvPr/>
        </p:nvSpPr>
        <p:spPr bwMode="auto">
          <a:xfrm>
            <a:off x="228600" y="3157538"/>
            <a:ext cx="2011363" cy="565150"/>
          </a:xfrm>
          <a:prstGeom prst="round2DiagRect">
            <a:avLst/>
          </a:prstGeom>
          <a:solidFill>
            <a:srgbClr val="757577"/>
          </a:solidFill>
          <a:ln w="9525" cap="flat" cmpd="sng" algn="ctr">
            <a:noFill/>
            <a:prstDash val="solid"/>
            <a:round/>
            <a:headEnd type="none" w="med" len="med"/>
            <a:tailEnd type="none" w="med" len="med"/>
          </a:ln>
          <a:effectLst/>
        </p:spPr>
        <p:txBody>
          <a:bodyPr tIns="0" rIns="0" bIns="0" anchor="ctr"/>
          <a:lstStyle/>
          <a:p>
            <a:pPr marL="111125" indent="-111125" fontAlgn="auto">
              <a:spcBef>
                <a:spcPts val="0"/>
              </a:spcBef>
              <a:spcAft>
                <a:spcPts val="0"/>
              </a:spcAft>
              <a:buFont typeface="Arial" pitchFamily="34" charset="0"/>
              <a:buChar char="•"/>
              <a:defRPr/>
            </a:pPr>
            <a:r>
              <a:rPr lang="en-US" sz="900" dirty="0" err="1">
                <a:solidFill>
                  <a:schemeClr val="bg1"/>
                </a:solidFill>
                <a:latin typeface="+mj-lt"/>
                <a:cs typeface="+mn-cs"/>
              </a:rPr>
              <a:t>Cuáles</a:t>
            </a:r>
            <a:r>
              <a:rPr lang="en-US" sz="900" dirty="0">
                <a:solidFill>
                  <a:schemeClr val="bg1"/>
                </a:solidFill>
                <a:latin typeface="+mj-lt"/>
                <a:cs typeface="+mn-cs"/>
              </a:rPr>
              <a:t> son los </a:t>
            </a:r>
            <a:r>
              <a:rPr lang="en-US" sz="900" dirty="0" err="1">
                <a:solidFill>
                  <a:schemeClr val="bg1"/>
                </a:solidFill>
                <a:latin typeface="+mj-lt"/>
                <a:cs typeface="+mn-cs"/>
              </a:rPr>
              <a:t>riesgos</a:t>
            </a:r>
            <a:r>
              <a:rPr lang="en-US" sz="900" dirty="0">
                <a:solidFill>
                  <a:schemeClr val="bg1"/>
                </a:solidFill>
                <a:latin typeface="+mj-lt"/>
                <a:cs typeface="+mn-cs"/>
              </a:rPr>
              <a:t> a </a:t>
            </a:r>
            <a:r>
              <a:rPr lang="en-US" sz="900" dirty="0" err="1">
                <a:solidFill>
                  <a:schemeClr val="bg1"/>
                </a:solidFill>
                <a:latin typeface="+mj-lt"/>
                <a:cs typeface="+mn-cs"/>
              </a:rPr>
              <a:t>que</a:t>
            </a:r>
            <a:r>
              <a:rPr lang="en-US" sz="900" dirty="0">
                <a:solidFill>
                  <a:schemeClr val="bg1"/>
                </a:solidFill>
                <a:latin typeface="+mj-lt"/>
                <a:cs typeface="+mn-cs"/>
              </a:rPr>
              <a:t> se </a:t>
            </a:r>
            <a:r>
              <a:rPr lang="en-US" sz="900" dirty="0" err="1">
                <a:solidFill>
                  <a:schemeClr val="bg1"/>
                </a:solidFill>
                <a:latin typeface="+mj-lt"/>
                <a:cs typeface="+mn-cs"/>
              </a:rPr>
              <a:t>encuentran</a:t>
            </a:r>
            <a:r>
              <a:rPr lang="en-US" sz="900" dirty="0">
                <a:solidFill>
                  <a:schemeClr val="bg1"/>
                </a:solidFill>
                <a:latin typeface="+mj-lt"/>
                <a:cs typeface="+mn-cs"/>
              </a:rPr>
              <a:t> </a:t>
            </a:r>
            <a:r>
              <a:rPr lang="en-US" sz="900" dirty="0" err="1">
                <a:solidFill>
                  <a:schemeClr val="bg1"/>
                </a:solidFill>
                <a:latin typeface="+mj-lt"/>
                <a:cs typeface="+mn-cs"/>
              </a:rPr>
              <a:t>expuestos</a:t>
            </a:r>
            <a:r>
              <a:rPr lang="en-US" sz="900" dirty="0">
                <a:solidFill>
                  <a:schemeClr val="bg1"/>
                </a:solidFill>
                <a:latin typeface="+mj-lt"/>
                <a:cs typeface="+mn-cs"/>
              </a:rPr>
              <a:t> los </a:t>
            </a:r>
            <a:r>
              <a:rPr lang="en-US" sz="900" dirty="0" err="1">
                <a:solidFill>
                  <a:schemeClr val="bg1"/>
                </a:solidFill>
                <a:latin typeface="+mj-lt"/>
                <a:cs typeface="+mn-cs"/>
              </a:rPr>
              <a:t>procesos</a:t>
            </a:r>
            <a:r>
              <a:rPr lang="en-US" sz="900" dirty="0">
                <a:solidFill>
                  <a:schemeClr val="bg1"/>
                </a:solidFill>
                <a:latin typeface="+mj-lt"/>
                <a:cs typeface="+mn-cs"/>
              </a:rPr>
              <a:t>?</a:t>
            </a:r>
          </a:p>
          <a:p>
            <a:pPr marL="111125" indent="-111125" fontAlgn="auto">
              <a:spcBef>
                <a:spcPts val="0"/>
              </a:spcBef>
              <a:spcAft>
                <a:spcPts val="0"/>
              </a:spcAft>
              <a:buFont typeface="Arial" pitchFamily="34" charset="0"/>
              <a:buChar char="•"/>
              <a:defRPr/>
            </a:pPr>
            <a:r>
              <a:rPr lang="en-US" sz="900" dirty="0">
                <a:solidFill>
                  <a:schemeClr val="bg1"/>
                </a:solidFill>
                <a:latin typeface="+mj-lt"/>
                <a:cs typeface="+mn-cs"/>
              </a:rPr>
              <a:t>En </a:t>
            </a:r>
            <a:r>
              <a:rPr lang="en-US" sz="900" dirty="0" err="1">
                <a:solidFill>
                  <a:schemeClr val="bg1"/>
                </a:solidFill>
                <a:latin typeface="+mj-lt"/>
                <a:cs typeface="+mn-cs"/>
              </a:rPr>
              <a:t>qué</a:t>
            </a:r>
            <a:r>
              <a:rPr lang="en-US" sz="900" dirty="0">
                <a:solidFill>
                  <a:schemeClr val="bg1"/>
                </a:solidFill>
                <a:latin typeface="+mj-lt"/>
                <a:cs typeface="+mn-cs"/>
              </a:rPr>
              <a:t> </a:t>
            </a:r>
            <a:r>
              <a:rPr lang="en-US" sz="900" dirty="0" err="1">
                <a:solidFill>
                  <a:schemeClr val="bg1"/>
                </a:solidFill>
                <a:latin typeface="+mj-lt"/>
                <a:cs typeface="+mn-cs"/>
              </a:rPr>
              <a:t>actividades</a:t>
            </a:r>
            <a:r>
              <a:rPr lang="en-US" sz="900" dirty="0">
                <a:solidFill>
                  <a:schemeClr val="bg1"/>
                </a:solidFill>
                <a:latin typeface="+mj-lt"/>
                <a:cs typeface="+mn-cs"/>
              </a:rPr>
              <a:t> se </a:t>
            </a:r>
            <a:r>
              <a:rPr lang="en-US" sz="900" dirty="0" err="1">
                <a:solidFill>
                  <a:schemeClr val="bg1"/>
                </a:solidFill>
                <a:latin typeface="+mj-lt"/>
                <a:cs typeface="+mn-cs"/>
              </a:rPr>
              <a:t>encuentran</a:t>
            </a:r>
            <a:r>
              <a:rPr lang="en-US" sz="900" dirty="0">
                <a:solidFill>
                  <a:schemeClr val="bg1"/>
                </a:solidFill>
                <a:latin typeface="+mj-lt"/>
                <a:cs typeface="+mn-cs"/>
              </a:rPr>
              <a:t> los </a:t>
            </a:r>
            <a:r>
              <a:rPr lang="en-US" sz="900" dirty="0" err="1">
                <a:solidFill>
                  <a:schemeClr val="bg1"/>
                </a:solidFill>
                <a:latin typeface="+mj-lt"/>
                <a:cs typeface="+mn-cs"/>
              </a:rPr>
              <a:t>riesgos</a:t>
            </a:r>
            <a:r>
              <a:rPr lang="en-US" sz="900" dirty="0">
                <a:solidFill>
                  <a:schemeClr val="bg1"/>
                </a:solidFill>
                <a:latin typeface="+mj-lt"/>
                <a:cs typeface="+mn-cs"/>
              </a:rPr>
              <a:t>?</a:t>
            </a:r>
          </a:p>
        </p:txBody>
      </p:sp>
      <p:sp>
        <p:nvSpPr>
          <p:cNvPr id="20" name="Round Diagonal Corner Rectangle 40"/>
          <p:cNvSpPr/>
          <p:nvPr/>
        </p:nvSpPr>
        <p:spPr bwMode="auto">
          <a:xfrm>
            <a:off x="1341438" y="3886200"/>
            <a:ext cx="2011362" cy="457200"/>
          </a:xfrm>
          <a:prstGeom prst="round2DiagRect">
            <a:avLst/>
          </a:prstGeom>
          <a:solidFill>
            <a:srgbClr val="989899"/>
          </a:solidFill>
          <a:ln w="9525" cap="flat" cmpd="sng" algn="ctr">
            <a:noFill/>
            <a:prstDash val="solid"/>
            <a:round/>
            <a:headEnd type="none" w="med" len="med"/>
            <a:tailEnd type="none" w="med" len="med"/>
          </a:ln>
          <a:effectLst/>
        </p:spPr>
        <p:txBody>
          <a:bodyPr tIns="0" rIns="0" bIns="0" anchor="ctr"/>
          <a:lstStyle/>
          <a:p>
            <a:pPr marL="111125" indent="-111125" fontAlgn="auto">
              <a:spcBef>
                <a:spcPts val="0"/>
              </a:spcBef>
              <a:spcAft>
                <a:spcPts val="0"/>
              </a:spcAft>
              <a:buFont typeface="Arial" pitchFamily="34" charset="0"/>
              <a:buChar char="•"/>
              <a:defRPr/>
            </a:pPr>
            <a:r>
              <a:rPr lang="en-US" sz="900" dirty="0" err="1">
                <a:solidFill>
                  <a:schemeClr val="bg1"/>
                </a:solidFill>
                <a:latin typeface="+mj-lt"/>
                <a:cs typeface="+mn-cs"/>
              </a:rPr>
              <a:t>Cuáles</a:t>
            </a:r>
            <a:r>
              <a:rPr lang="en-US" sz="900" dirty="0">
                <a:solidFill>
                  <a:schemeClr val="bg1"/>
                </a:solidFill>
                <a:latin typeface="+mj-lt"/>
                <a:cs typeface="+mn-cs"/>
              </a:rPr>
              <a:t> son los </a:t>
            </a:r>
            <a:r>
              <a:rPr lang="en-US" sz="900" dirty="0" err="1">
                <a:solidFill>
                  <a:schemeClr val="bg1"/>
                </a:solidFill>
                <a:latin typeface="+mj-lt"/>
                <a:cs typeface="+mn-cs"/>
              </a:rPr>
              <a:t>controles</a:t>
            </a:r>
            <a:r>
              <a:rPr lang="en-US" sz="900" dirty="0">
                <a:solidFill>
                  <a:schemeClr val="bg1"/>
                </a:solidFill>
                <a:latin typeface="+mj-lt"/>
                <a:cs typeface="+mn-cs"/>
              </a:rPr>
              <a:t> clave?</a:t>
            </a:r>
          </a:p>
          <a:p>
            <a:pPr marL="111125" indent="-111125" fontAlgn="auto">
              <a:spcBef>
                <a:spcPts val="0"/>
              </a:spcBef>
              <a:spcAft>
                <a:spcPts val="0"/>
              </a:spcAft>
              <a:buFont typeface="Arial" pitchFamily="34" charset="0"/>
              <a:buChar char="•"/>
              <a:defRPr/>
            </a:pPr>
            <a:r>
              <a:rPr lang="en-US" sz="900" dirty="0" err="1">
                <a:solidFill>
                  <a:schemeClr val="bg1"/>
                </a:solidFill>
                <a:latin typeface="+mj-lt"/>
                <a:cs typeface="+mn-cs"/>
              </a:rPr>
              <a:t>Quién</a:t>
            </a:r>
            <a:r>
              <a:rPr lang="en-US" sz="900" dirty="0">
                <a:solidFill>
                  <a:schemeClr val="bg1"/>
                </a:solidFill>
                <a:latin typeface="+mj-lt"/>
                <a:cs typeface="+mn-cs"/>
              </a:rPr>
              <a:t> </a:t>
            </a:r>
            <a:r>
              <a:rPr lang="en-US" sz="900" dirty="0" err="1">
                <a:solidFill>
                  <a:schemeClr val="bg1"/>
                </a:solidFill>
                <a:latin typeface="+mj-lt"/>
                <a:cs typeface="+mn-cs"/>
              </a:rPr>
              <a:t>es</a:t>
            </a:r>
            <a:r>
              <a:rPr lang="en-US" sz="900" dirty="0">
                <a:solidFill>
                  <a:schemeClr val="bg1"/>
                </a:solidFill>
                <a:latin typeface="+mj-lt"/>
                <a:cs typeface="+mn-cs"/>
              </a:rPr>
              <a:t> </a:t>
            </a:r>
            <a:r>
              <a:rPr lang="en-US" sz="900" dirty="0" err="1">
                <a:solidFill>
                  <a:schemeClr val="bg1"/>
                </a:solidFill>
                <a:latin typeface="+mj-lt"/>
                <a:cs typeface="+mn-cs"/>
              </a:rPr>
              <a:t>propietario</a:t>
            </a:r>
            <a:r>
              <a:rPr lang="en-US" sz="900" dirty="0">
                <a:solidFill>
                  <a:schemeClr val="bg1"/>
                </a:solidFill>
                <a:latin typeface="+mj-lt"/>
                <a:cs typeface="+mn-cs"/>
              </a:rPr>
              <a:t> de los </a:t>
            </a:r>
            <a:r>
              <a:rPr lang="en-US" sz="900" dirty="0" err="1">
                <a:solidFill>
                  <a:schemeClr val="bg1"/>
                </a:solidFill>
                <a:latin typeface="+mj-lt"/>
                <a:cs typeface="+mn-cs"/>
              </a:rPr>
              <a:t>controles</a:t>
            </a:r>
            <a:r>
              <a:rPr lang="en-US" sz="900" dirty="0">
                <a:solidFill>
                  <a:schemeClr val="bg1"/>
                </a:solidFill>
                <a:latin typeface="+mj-lt"/>
                <a:cs typeface="+mn-cs"/>
              </a:rPr>
              <a:t> clave?</a:t>
            </a:r>
          </a:p>
        </p:txBody>
      </p:sp>
      <p:sp>
        <p:nvSpPr>
          <p:cNvPr id="21" name="Round Diagonal Corner Rectangle 41"/>
          <p:cNvSpPr/>
          <p:nvPr/>
        </p:nvSpPr>
        <p:spPr bwMode="auto">
          <a:xfrm>
            <a:off x="2408238" y="4614863"/>
            <a:ext cx="2011362" cy="457200"/>
          </a:xfrm>
          <a:prstGeom prst="round2DiagRect">
            <a:avLst/>
          </a:prstGeom>
          <a:solidFill>
            <a:srgbClr val="BABABB"/>
          </a:solidFill>
          <a:ln w="9525" cap="flat" cmpd="sng" algn="ctr">
            <a:noFill/>
            <a:prstDash val="solid"/>
            <a:round/>
            <a:headEnd type="none" w="med" len="med"/>
            <a:tailEnd type="none" w="med" len="med"/>
          </a:ln>
          <a:effectLst/>
        </p:spPr>
        <p:txBody>
          <a:bodyPr tIns="0" rIns="0" bIns="0" anchor="ctr"/>
          <a:lstStyle/>
          <a:p>
            <a:pPr marL="111125" indent="-111125" fontAlgn="auto">
              <a:spcBef>
                <a:spcPts val="0"/>
              </a:spcBef>
              <a:spcAft>
                <a:spcPts val="0"/>
              </a:spcAft>
              <a:buClr>
                <a:schemeClr val="bg1"/>
              </a:buClr>
              <a:buFont typeface="Arial" pitchFamily="34" charset="0"/>
              <a:buChar char="•"/>
              <a:defRPr/>
            </a:pPr>
            <a:r>
              <a:rPr lang="en-US" sz="900" dirty="0" err="1">
                <a:solidFill>
                  <a:schemeClr val="bg1"/>
                </a:solidFill>
                <a:latin typeface="+mj-lt"/>
                <a:cs typeface="+mn-cs"/>
              </a:rPr>
              <a:t>Cómo</a:t>
            </a:r>
            <a:r>
              <a:rPr lang="en-US" sz="900" dirty="0">
                <a:solidFill>
                  <a:schemeClr val="bg1"/>
                </a:solidFill>
                <a:latin typeface="+mj-lt"/>
                <a:cs typeface="+mn-cs"/>
              </a:rPr>
              <a:t> se </a:t>
            </a:r>
            <a:r>
              <a:rPr lang="en-US" sz="900" dirty="0" err="1">
                <a:solidFill>
                  <a:schemeClr val="bg1"/>
                </a:solidFill>
                <a:latin typeface="+mj-lt"/>
                <a:cs typeface="+mn-cs"/>
              </a:rPr>
              <a:t>encuentra</a:t>
            </a:r>
            <a:r>
              <a:rPr lang="en-US" sz="900" dirty="0">
                <a:solidFill>
                  <a:schemeClr val="bg1"/>
                </a:solidFill>
                <a:latin typeface="+mj-lt"/>
                <a:cs typeface="+mn-cs"/>
              </a:rPr>
              <a:t> el </a:t>
            </a:r>
            <a:r>
              <a:rPr lang="en-US" sz="900" dirty="0" err="1">
                <a:solidFill>
                  <a:schemeClr val="bg1"/>
                </a:solidFill>
                <a:latin typeface="+mj-lt"/>
                <a:cs typeface="+mn-cs"/>
              </a:rPr>
              <a:t>diseño</a:t>
            </a:r>
            <a:r>
              <a:rPr lang="en-US" sz="900" dirty="0">
                <a:solidFill>
                  <a:schemeClr val="bg1"/>
                </a:solidFill>
                <a:latin typeface="+mj-lt"/>
                <a:cs typeface="+mn-cs"/>
              </a:rPr>
              <a:t> de los </a:t>
            </a:r>
            <a:r>
              <a:rPr lang="en-US" sz="900" dirty="0" err="1">
                <a:solidFill>
                  <a:schemeClr val="bg1"/>
                </a:solidFill>
                <a:latin typeface="+mj-lt"/>
                <a:cs typeface="+mn-cs"/>
              </a:rPr>
              <a:t>controles</a:t>
            </a:r>
            <a:r>
              <a:rPr lang="en-US" sz="900" dirty="0">
                <a:solidFill>
                  <a:schemeClr val="bg1"/>
                </a:solidFill>
                <a:latin typeface="+mj-lt"/>
                <a:cs typeface="+mn-cs"/>
              </a:rPr>
              <a:t> ?</a:t>
            </a:r>
          </a:p>
        </p:txBody>
      </p:sp>
      <p:sp>
        <p:nvSpPr>
          <p:cNvPr id="22" name="Round Diagonal Corner Rectangle 42"/>
          <p:cNvSpPr/>
          <p:nvPr/>
        </p:nvSpPr>
        <p:spPr bwMode="auto">
          <a:xfrm>
            <a:off x="3484563" y="5343525"/>
            <a:ext cx="2011362" cy="588963"/>
          </a:xfrm>
          <a:prstGeom prst="round2DiagRect">
            <a:avLst/>
          </a:prstGeom>
          <a:solidFill>
            <a:srgbClr val="DDDDDD"/>
          </a:solidFill>
          <a:ln w="9525" cap="flat" cmpd="sng" algn="ctr">
            <a:noFill/>
            <a:prstDash val="solid"/>
            <a:round/>
            <a:headEnd type="none" w="med" len="med"/>
            <a:tailEnd type="none" w="med" len="med"/>
          </a:ln>
          <a:effectLst/>
        </p:spPr>
        <p:txBody>
          <a:bodyPr tIns="0" rIns="0" bIns="0" anchor="ctr"/>
          <a:lstStyle/>
          <a:p>
            <a:pPr marL="111125" indent="-111125" fontAlgn="auto">
              <a:spcBef>
                <a:spcPts val="0"/>
              </a:spcBef>
              <a:spcAft>
                <a:spcPts val="0"/>
              </a:spcAft>
              <a:buClr>
                <a:srgbClr val="5D7B9A"/>
              </a:buClr>
              <a:buFont typeface="Arial" pitchFamily="34" charset="0"/>
              <a:buChar char="•"/>
              <a:defRPr/>
            </a:pPr>
            <a:r>
              <a:rPr lang="en-US" sz="900" dirty="0" err="1">
                <a:solidFill>
                  <a:srgbClr val="535355"/>
                </a:solidFill>
                <a:latin typeface="+mj-lt"/>
                <a:cs typeface="+mn-cs"/>
              </a:rPr>
              <a:t>Cuáles</a:t>
            </a:r>
            <a:r>
              <a:rPr lang="en-US" sz="900" dirty="0">
                <a:solidFill>
                  <a:srgbClr val="535355"/>
                </a:solidFill>
                <a:latin typeface="+mj-lt"/>
                <a:cs typeface="+mn-cs"/>
              </a:rPr>
              <a:t> son los </a:t>
            </a:r>
            <a:r>
              <a:rPr lang="en-US" sz="900" dirty="0" err="1">
                <a:solidFill>
                  <a:srgbClr val="535355"/>
                </a:solidFill>
                <a:latin typeface="+mj-lt"/>
                <a:cs typeface="+mn-cs"/>
              </a:rPr>
              <a:t>riesgos</a:t>
            </a:r>
            <a:r>
              <a:rPr lang="en-US" sz="900" dirty="0">
                <a:solidFill>
                  <a:srgbClr val="535355"/>
                </a:solidFill>
                <a:latin typeface="+mj-lt"/>
                <a:cs typeface="+mn-cs"/>
              </a:rPr>
              <a:t> de </a:t>
            </a:r>
            <a:r>
              <a:rPr lang="en-US" sz="900" dirty="0" err="1">
                <a:solidFill>
                  <a:srgbClr val="535355"/>
                </a:solidFill>
                <a:latin typeface="+mj-lt"/>
                <a:cs typeface="+mn-cs"/>
              </a:rPr>
              <a:t>falla</a:t>
            </a:r>
            <a:r>
              <a:rPr lang="en-US" sz="900" dirty="0">
                <a:solidFill>
                  <a:srgbClr val="535355"/>
                </a:solidFill>
                <a:latin typeface="+mj-lt"/>
                <a:cs typeface="+mn-cs"/>
              </a:rPr>
              <a:t> de los </a:t>
            </a:r>
            <a:r>
              <a:rPr lang="en-US" sz="900" dirty="0" err="1">
                <a:solidFill>
                  <a:srgbClr val="535355"/>
                </a:solidFill>
                <a:latin typeface="+mj-lt"/>
                <a:cs typeface="+mn-cs"/>
              </a:rPr>
              <a:t>controles</a:t>
            </a:r>
            <a:r>
              <a:rPr lang="en-US" sz="900" dirty="0">
                <a:solidFill>
                  <a:srgbClr val="535355"/>
                </a:solidFill>
                <a:latin typeface="+mj-lt"/>
                <a:cs typeface="+mn-cs"/>
              </a:rPr>
              <a:t>?</a:t>
            </a:r>
          </a:p>
          <a:p>
            <a:pPr marL="111125" indent="-111125" fontAlgn="auto">
              <a:spcBef>
                <a:spcPts val="0"/>
              </a:spcBef>
              <a:spcAft>
                <a:spcPts val="0"/>
              </a:spcAft>
              <a:buClr>
                <a:srgbClr val="5D7B9A"/>
              </a:buClr>
              <a:buFont typeface="Arial" pitchFamily="34" charset="0"/>
              <a:buChar char="•"/>
              <a:defRPr/>
            </a:pPr>
            <a:r>
              <a:rPr lang="en-US" sz="900" dirty="0" err="1">
                <a:solidFill>
                  <a:srgbClr val="535355"/>
                </a:solidFill>
                <a:latin typeface="+mj-lt"/>
                <a:cs typeface="+mn-cs"/>
              </a:rPr>
              <a:t>Cuál</a:t>
            </a:r>
            <a:r>
              <a:rPr lang="en-US" sz="900" dirty="0">
                <a:solidFill>
                  <a:srgbClr val="535355"/>
                </a:solidFill>
                <a:latin typeface="+mj-lt"/>
                <a:cs typeface="+mn-cs"/>
              </a:rPr>
              <a:t> </a:t>
            </a:r>
            <a:r>
              <a:rPr lang="en-US" sz="900" dirty="0" err="1">
                <a:solidFill>
                  <a:srgbClr val="535355"/>
                </a:solidFill>
                <a:latin typeface="+mj-lt"/>
                <a:cs typeface="+mn-cs"/>
              </a:rPr>
              <a:t>es</a:t>
            </a:r>
            <a:r>
              <a:rPr lang="en-US" sz="900" dirty="0">
                <a:solidFill>
                  <a:srgbClr val="535355"/>
                </a:solidFill>
                <a:latin typeface="+mj-lt"/>
                <a:cs typeface="+mn-cs"/>
              </a:rPr>
              <a:t> el </a:t>
            </a:r>
            <a:r>
              <a:rPr lang="en-US" sz="900" dirty="0" err="1">
                <a:solidFill>
                  <a:srgbClr val="535355"/>
                </a:solidFill>
                <a:latin typeface="+mj-lt"/>
                <a:cs typeface="+mn-cs"/>
              </a:rPr>
              <a:t>desempeño</a:t>
            </a:r>
            <a:r>
              <a:rPr lang="en-US" sz="900" dirty="0">
                <a:solidFill>
                  <a:srgbClr val="535355"/>
                </a:solidFill>
                <a:latin typeface="+mj-lt"/>
                <a:cs typeface="+mn-cs"/>
              </a:rPr>
              <a:t> de los </a:t>
            </a:r>
            <a:r>
              <a:rPr lang="en-US" sz="900" dirty="0" err="1">
                <a:solidFill>
                  <a:srgbClr val="535355"/>
                </a:solidFill>
                <a:latin typeface="+mj-lt"/>
                <a:cs typeface="+mn-cs"/>
              </a:rPr>
              <a:t>controles</a:t>
            </a:r>
            <a:r>
              <a:rPr lang="en-US" sz="900" dirty="0">
                <a:solidFill>
                  <a:srgbClr val="535355"/>
                </a:solidFill>
                <a:latin typeface="+mj-lt"/>
                <a:cs typeface="+mn-cs"/>
              </a:rPr>
              <a:t>?</a:t>
            </a:r>
          </a:p>
        </p:txBody>
      </p:sp>
      <p:sp>
        <p:nvSpPr>
          <p:cNvPr id="23" name="Round Diagonal Corner Rectangle 43"/>
          <p:cNvSpPr/>
          <p:nvPr/>
        </p:nvSpPr>
        <p:spPr bwMode="auto">
          <a:xfrm>
            <a:off x="4484688" y="6075362"/>
            <a:ext cx="2011362" cy="593725"/>
          </a:xfrm>
          <a:prstGeom prst="round2DiagRect">
            <a:avLst/>
          </a:prstGeom>
          <a:solidFill>
            <a:srgbClr val="EDEDEE"/>
          </a:solidFill>
          <a:ln w="9525" cap="flat" cmpd="sng" algn="ctr">
            <a:noFill/>
            <a:prstDash val="solid"/>
            <a:round/>
            <a:headEnd type="none" w="med" len="med"/>
            <a:tailEnd type="none" w="med" len="med"/>
          </a:ln>
          <a:effectLst/>
        </p:spPr>
        <p:txBody>
          <a:bodyPr tIns="0" rIns="0" bIns="0" anchor="ctr"/>
          <a:lstStyle/>
          <a:p>
            <a:pPr marL="111125" indent="-111125" fontAlgn="auto">
              <a:spcBef>
                <a:spcPts val="0"/>
              </a:spcBef>
              <a:spcAft>
                <a:spcPts val="0"/>
              </a:spcAft>
              <a:buClr>
                <a:srgbClr val="5D7B9A"/>
              </a:buClr>
              <a:buFont typeface="Arial" pitchFamily="34" charset="0"/>
              <a:buChar char="•"/>
              <a:defRPr/>
            </a:pPr>
            <a:r>
              <a:rPr lang="en-US" sz="900" dirty="0" err="1">
                <a:solidFill>
                  <a:srgbClr val="535355"/>
                </a:solidFill>
                <a:latin typeface="+mj-lt"/>
                <a:cs typeface="+mn-cs"/>
              </a:rPr>
              <a:t>Existen</a:t>
            </a:r>
            <a:r>
              <a:rPr lang="en-US" sz="900" dirty="0">
                <a:solidFill>
                  <a:srgbClr val="535355"/>
                </a:solidFill>
                <a:latin typeface="+mj-lt"/>
                <a:cs typeface="+mn-cs"/>
              </a:rPr>
              <a:t> </a:t>
            </a:r>
            <a:r>
              <a:rPr lang="en-US" sz="900" dirty="0" err="1">
                <a:solidFill>
                  <a:srgbClr val="535355"/>
                </a:solidFill>
                <a:latin typeface="+mj-lt"/>
                <a:cs typeface="+mn-cs"/>
              </a:rPr>
              <a:t>debilidades</a:t>
            </a:r>
            <a:r>
              <a:rPr lang="en-US" sz="900" dirty="0">
                <a:solidFill>
                  <a:srgbClr val="535355"/>
                </a:solidFill>
                <a:latin typeface="+mj-lt"/>
                <a:cs typeface="+mn-cs"/>
              </a:rPr>
              <a:t> </a:t>
            </a:r>
            <a:r>
              <a:rPr lang="en-US" sz="900" dirty="0" err="1">
                <a:solidFill>
                  <a:srgbClr val="535355"/>
                </a:solidFill>
                <a:latin typeface="+mj-lt"/>
                <a:cs typeface="+mn-cs"/>
              </a:rPr>
              <a:t>materiales</a:t>
            </a:r>
            <a:r>
              <a:rPr lang="en-US" sz="900" dirty="0">
                <a:solidFill>
                  <a:srgbClr val="535355"/>
                </a:solidFill>
                <a:latin typeface="+mj-lt"/>
                <a:cs typeface="+mn-cs"/>
              </a:rPr>
              <a:t> o de </a:t>
            </a:r>
            <a:r>
              <a:rPr lang="en-US" sz="900" dirty="0" err="1">
                <a:solidFill>
                  <a:srgbClr val="535355"/>
                </a:solidFill>
                <a:latin typeface="+mj-lt"/>
                <a:cs typeface="+mn-cs"/>
              </a:rPr>
              <a:t>cumplimiento</a:t>
            </a:r>
            <a:r>
              <a:rPr lang="en-US" sz="900" dirty="0">
                <a:solidFill>
                  <a:srgbClr val="535355"/>
                </a:solidFill>
                <a:latin typeface="+mj-lt"/>
                <a:cs typeface="+mn-cs"/>
              </a:rPr>
              <a:t>?</a:t>
            </a:r>
          </a:p>
        </p:txBody>
      </p:sp>
      <p:cxnSp>
        <p:nvCxnSpPr>
          <p:cNvPr id="58391" name="Straight Arrow Connector 50"/>
          <p:cNvCxnSpPr>
            <a:cxnSpLocks noChangeAspect="1"/>
          </p:cNvCxnSpPr>
          <p:nvPr/>
        </p:nvCxnSpPr>
        <p:spPr bwMode="auto">
          <a:xfrm>
            <a:off x="1284288" y="2190750"/>
            <a:ext cx="182562" cy="138113"/>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sp>
        <p:nvSpPr>
          <p:cNvPr id="25" name="TextBox 36"/>
          <p:cNvSpPr txBox="1"/>
          <p:nvPr/>
        </p:nvSpPr>
        <p:spPr bwMode="auto">
          <a:xfrm>
            <a:off x="101600" y="6237288"/>
            <a:ext cx="4038600" cy="215900"/>
          </a:xfrm>
          <a:prstGeom prst="rect">
            <a:avLst/>
          </a:prstGeom>
          <a:noFill/>
        </p:spPr>
        <p:txBody>
          <a:bodyPr>
            <a:spAutoFit/>
          </a:bodyPr>
          <a:lstStyle/>
          <a:p>
            <a:pPr fontAlgn="auto">
              <a:spcBef>
                <a:spcPts val="0"/>
              </a:spcBef>
              <a:spcAft>
                <a:spcPts val="0"/>
              </a:spcAft>
              <a:defRPr/>
            </a:pPr>
            <a:r>
              <a:rPr lang="en-US" sz="800" dirty="0" err="1">
                <a:latin typeface="+mj-lt"/>
                <a:cs typeface="+mn-cs"/>
              </a:rPr>
              <a:t>Fuente</a:t>
            </a:r>
            <a:r>
              <a:rPr lang="en-US" sz="800" dirty="0">
                <a:latin typeface="+mj-lt"/>
                <a:cs typeface="+mn-cs"/>
              </a:rPr>
              <a:t>: </a:t>
            </a:r>
            <a:r>
              <a:rPr lang="en-US" sz="800" dirty="0" err="1">
                <a:latin typeface="+mj-lt"/>
                <a:cs typeface="+mn-cs"/>
              </a:rPr>
              <a:t>Adaptación</a:t>
            </a:r>
            <a:r>
              <a:rPr lang="en-US" sz="800" dirty="0">
                <a:latin typeface="+mj-lt"/>
                <a:cs typeface="+mn-cs"/>
              </a:rPr>
              <a:t> de un </a:t>
            </a:r>
            <a:r>
              <a:rPr lang="en-US" sz="800" dirty="0" err="1">
                <a:latin typeface="+mj-lt"/>
                <a:cs typeface="+mn-cs"/>
              </a:rPr>
              <a:t>esquema</a:t>
            </a:r>
            <a:r>
              <a:rPr lang="en-US" sz="800" dirty="0">
                <a:latin typeface="+mj-lt"/>
                <a:cs typeface="+mn-cs"/>
              </a:rPr>
              <a:t> de </a:t>
            </a:r>
            <a:r>
              <a:rPr lang="en-US" sz="800" dirty="0" err="1" smtClean="0">
                <a:latin typeface="+mj-lt"/>
                <a:cs typeface="+mn-cs"/>
              </a:rPr>
              <a:t>Protiviti</a:t>
            </a:r>
            <a:r>
              <a:rPr lang="en-US" sz="800" dirty="0" smtClean="0">
                <a:latin typeface="+mj-lt"/>
                <a:cs typeface="+mn-cs"/>
              </a:rPr>
              <a:t> – Exp. OCI FONCODES</a:t>
            </a:r>
            <a:endParaRPr lang="en-US" sz="800" dirty="0">
              <a:latin typeface="+mj-lt"/>
              <a:cs typeface="+mn-cs"/>
            </a:endParaRPr>
          </a:p>
        </p:txBody>
      </p:sp>
      <p:cxnSp>
        <p:nvCxnSpPr>
          <p:cNvPr id="58393" name="Straight Arrow Connector 45"/>
          <p:cNvCxnSpPr>
            <a:cxnSpLocks noChangeAspect="1"/>
          </p:cNvCxnSpPr>
          <p:nvPr/>
        </p:nvCxnSpPr>
        <p:spPr bwMode="auto">
          <a:xfrm>
            <a:off x="4575175" y="4386263"/>
            <a:ext cx="184150" cy="136525"/>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cxnSp>
        <p:nvCxnSpPr>
          <p:cNvPr id="58394" name="Straight Arrow Connector 46"/>
          <p:cNvCxnSpPr>
            <a:cxnSpLocks noChangeAspect="1"/>
          </p:cNvCxnSpPr>
          <p:nvPr/>
        </p:nvCxnSpPr>
        <p:spPr bwMode="auto">
          <a:xfrm>
            <a:off x="2381250" y="2922588"/>
            <a:ext cx="182563" cy="138112"/>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cxnSp>
        <p:nvCxnSpPr>
          <p:cNvPr id="58395" name="Straight Arrow Connector 47"/>
          <p:cNvCxnSpPr>
            <a:cxnSpLocks noChangeAspect="1"/>
          </p:cNvCxnSpPr>
          <p:nvPr/>
        </p:nvCxnSpPr>
        <p:spPr bwMode="auto">
          <a:xfrm>
            <a:off x="5673725" y="5118100"/>
            <a:ext cx="182563" cy="136525"/>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cxnSp>
        <p:nvCxnSpPr>
          <p:cNvPr id="58396" name="Straight Arrow Connector 48"/>
          <p:cNvCxnSpPr>
            <a:cxnSpLocks noChangeAspect="1"/>
          </p:cNvCxnSpPr>
          <p:nvPr/>
        </p:nvCxnSpPr>
        <p:spPr bwMode="auto">
          <a:xfrm>
            <a:off x="3478213" y="3654425"/>
            <a:ext cx="182562" cy="136525"/>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cxnSp>
        <p:nvCxnSpPr>
          <p:cNvPr id="58397" name="Straight Arrow Connector 49"/>
          <p:cNvCxnSpPr>
            <a:cxnSpLocks noChangeAspect="1"/>
          </p:cNvCxnSpPr>
          <p:nvPr/>
        </p:nvCxnSpPr>
        <p:spPr bwMode="auto">
          <a:xfrm>
            <a:off x="6770688" y="5848350"/>
            <a:ext cx="182562" cy="138113"/>
          </a:xfrm>
          <a:prstGeom prst="straightConnector1">
            <a:avLst/>
          </a:prstGeom>
          <a:noFill/>
          <a:ln w="19050" algn="ctr">
            <a:solidFill>
              <a:srgbClr val="801C27"/>
            </a:solidFill>
            <a:round/>
            <a:headEnd/>
            <a:tailEnd type="triangle" w="med" len="med"/>
          </a:ln>
          <a:extLst>
            <a:ext uri="{909E8E84-426E-40DD-AFC4-6F175D3DCCD1}">
              <a14:hiddenFill xmlns:a14="http://schemas.microsoft.com/office/drawing/2010/main">
                <a:noFill/>
              </a14:hiddenFill>
            </a:ext>
          </a:extLst>
        </p:spPr>
      </p:cxnSp>
      <p:sp>
        <p:nvSpPr>
          <p:cNvPr id="31" name="30 Rectángulo"/>
          <p:cNvSpPr/>
          <p:nvPr/>
        </p:nvSpPr>
        <p:spPr>
          <a:xfrm>
            <a:off x="228600" y="1125538"/>
            <a:ext cx="8664575" cy="28733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PE" dirty="0"/>
              <a:t>Objetivos institucionales</a:t>
            </a:r>
          </a:p>
        </p:txBody>
      </p:sp>
    </p:spTree>
    <p:extLst>
      <p:ext uri="{BB962C8B-B14F-4D97-AF65-F5344CB8AC3E}">
        <p14:creationId xmlns:p14="http://schemas.microsoft.com/office/powerpoint/2010/main" val="14297974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Ambiente de Control</a:t>
            </a:r>
            <a:endParaRPr lang="es-PE" dirty="0"/>
          </a:p>
        </p:txBody>
      </p:sp>
      <p:sp>
        <p:nvSpPr>
          <p:cNvPr id="3" name="2 Marcador de contenido"/>
          <p:cNvSpPr>
            <a:spLocks noGrp="1"/>
          </p:cNvSpPr>
          <p:nvPr>
            <p:ph idx="1"/>
          </p:nvPr>
        </p:nvSpPr>
        <p:spPr>
          <a:xfrm>
            <a:off x="827584" y="1412776"/>
            <a:ext cx="7632848" cy="4713387"/>
          </a:xfrm>
        </p:spPr>
        <p:txBody>
          <a:bodyPr>
            <a:normAutofit fontScale="85000" lnSpcReduction="10000"/>
          </a:bodyPr>
          <a:lstStyle/>
          <a:p>
            <a:pPr marL="0" indent="0" algn="just">
              <a:buNone/>
            </a:pPr>
            <a:r>
              <a:rPr lang="es-ES" u="sng" dirty="0" smtClean="0"/>
              <a:t>El </a:t>
            </a:r>
            <a:r>
              <a:rPr lang="es-ES" u="sng" dirty="0"/>
              <a:t>ambiente que establece un entorno organizacional, para influenciar la conciencia de control de su gente</a:t>
            </a:r>
            <a:r>
              <a:rPr lang="es-ES" dirty="0"/>
              <a:t>. Es el fundamento de todos los demás componentes del control interno, proporcionando disciplina y estructura. Los factores del ambiente de control incluyen la integridad, los valores éticos y la competencia de la gente en la entidad; la filosofía de los administradores y el estilo de dirección, la manera como la administración asigna autoridad y responsabilidad, y como organiza y desarrolla a su gente y la atención y dirección que le presta el consejo de directores.</a:t>
            </a:r>
            <a:endParaRPr lang="es-PE" dirty="0"/>
          </a:p>
          <a:p>
            <a:endParaRPr lang="es-PE" dirty="0"/>
          </a:p>
        </p:txBody>
      </p:sp>
    </p:spTree>
    <p:extLst>
      <p:ext uri="{BB962C8B-B14F-4D97-AF65-F5344CB8AC3E}">
        <p14:creationId xmlns:p14="http://schemas.microsoft.com/office/powerpoint/2010/main" val="2261770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Evaluación de Riesgos</a:t>
            </a:r>
            <a:endParaRPr lang="es-PE" dirty="0"/>
          </a:p>
        </p:txBody>
      </p:sp>
      <p:sp>
        <p:nvSpPr>
          <p:cNvPr id="3" name="2 Marcador de contenido"/>
          <p:cNvSpPr>
            <a:spLocks noGrp="1"/>
          </p:cNvSpPr>
          <p:nvPr>
            <p:ph idx="1"/>
          </p:nvPr>
        </p:nvSpPr>
        <p:spPr>
          <a:xfrm>
            <a:off x="1043608" y="1600200"/>
            <a:ext cx="7416824" cy="4525963"/>
          </a:xfrm>
        </p:spPr>
        <p:txBody>
          <a:bodyPr>
            <a:normAutofit fontScale="77500" lnSpcReduction="20000"/>
          </a:bodyPr>
          <a:lstStyle/>
          <a:p>
            <a:pPr marL="0" indent="0" algn="just">
              <a:buNone/>
            </a:pPr>
            <a:r>
              <a:rPr lang="es-ES" u="sng" dirty="0"/>
              <a:t>Cada entidad enfrenta una variedad de riesgos derivados de fuentes externas e internas, los cuales deben de valorarse</a:t>
            </a:r>
            <a:r>
              <a:rPr lang="es-ES" dirty="0"/>
              <a:t>. Una condición previa para la valoración de los riesgos es el establecimiento de objetivos, enlazados en niveles diferentes y consistentes internamente. La valoración de riesgos es la identificación y análisis de los riesgos relevantes para la consecución de los objetivos, formando una base para la determinación de cómo deben administrarse los riesgos. Dado que las condiciones económicas, industriales, reguladoras y de operación continuaran cambiando, se necesitan mecanismos para identificar y tratar los riesgos especiales asociados con el cambio. </a:t>
            </a:r>
            <a:endParaRPr lang="es-PE" dirty="0"/>
          </a:p>
          <a:p>
            <a:endParaRPr lang="es-PE" dirty="0"/>
          </a:p>
        </p:txBody>
      </p:sp>
    </p:spTree>
    <p:extLst>
      <p:ext uri="{BB962C8B-B14F-4D97-AF65-F5344CB8AC3E}">
        <p14:creationId xmlns:p14="http://schemas.microsoft.com/office/powerpoint/2010/main" val="20572724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Actividades de Control Gerencial</a:t>
            </a:r>
            <a:endParaRPr lang="es-PE" dirty="0"/>
          </a:p>
        </p:txBody>
      </p:sp>
      <p:sp>
        <p:nvSpPr>
          <p:cNvPr id="3" name="2 Marcador de contenido"/>
          <p:cNvSpPr>
            <a:spLocks noGrp="1"/>
          </p:cNvSpPr>
          <p:nvPr>
            <p:ph idx="1"/>
          </p:nvPr>
        </p:nvSpPr>
        <p:spPr>
          <a:xfrm>
            <a:off x="755576" y="1600200"/>
            <a:ext cx="7704856" cy="4525963"/>
          </a:xfrm>
        </p:spPr>
        <p:txBody>
          <a:bodyPr>
            <a:normAutofit fontScale="85000" lnSpcReduction="20000"/>
          </a:bodyPr>
          <a:lstStyle/>
          <a:p>
            <a:pPr marL="0" indent="0" algn="just">
              <a:buNone/>
            </a:pPr>
            <a:r>
              <a:rPr lang="es-ES" u="sng" dirty="0"/>
              <a:t>Las actividades de control son las políticas y los procedimientos</a:t>
            </a:r>
            <a:r>
              <a:rPr lang="es-ES" dirty="0"/>
              <a:t> que ayudan a asegurar que se están llevando a cabo las directivas administrativas. Tales actividades ayudan a asegurar que se están tomando las acciones necesarias para manejar los riesgos hacia la consecución de los objetivos de la entidad. </a:t>
            </a:r>
            <a:r>
              <a:rPr lang="es-ES" u="sng" dirty="0"/>
              <a:t>Las actividades de control se dan a todo lo largo y ancho de la organización</a:t>
            </a:r>
            <a:r>
              <a:rPr lang="es-ES" dirty="0"/>
              <a:t>, en todos los niveles y en todas las funciones y en todas las funciones. Incluyen un rango de actividades tan diversas como aprobaciones, autorizaciones, verificaciones, reconciliaciones, revisión del desempeño de operaciones, seguridad de activos y segregación de responsabilidades.</a:t>
            </a:r>
            <a:endParaRPr lang="es-PE" dirty="0"/>
          </a:p>
          <a:p>
            <a:endParaRPr lang="es-PE" dirty="0"/>
          </a:p>
        </p:txBody>
      </p:sp>
    </p:spTree>
    <p:extLst>
      <p:ext uri="{BB962C8B-B14F-4D97-AF65-F5344CB8AC3E}">
        <p14:creationId xmlns:p14="http://schemas.microsoft.com/office/powerpoint/2010/main" val="36703063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Información y Comunicación</a:t>
            </a:r>
            <a:endParaRPr lang="es-PE" dirty="0"/>
          </a:p>
        </p:txBody>
      </p:sp>
      <p:sp>
        <p:nvSpPr>
          <p:cNvPr id="3" name="2 Marcador de contenido"/>
          <p:cNvSpPr>
            <a:spLocks noGrp="1"/>
          </p:cNvSpPr>
          <p:nvPr>
            <p:ph idx="1"/>
          </p:nvPr>
        </p:nvSpPr>
        <p:spPr>
          <a:xfrm>
            <a:off x="827584" y="1600200"/>
            <a:ext cx="7776864" cy="4525963"/>
          </a:xfrm>
        </p:spPr>
        <p:txBody>
          <a:bodyPr>
            <a:normAutofit fontScale="85000" lnSpcReduction="20000"/>
          </a:bodyPr>
          <a:lstStyle/>
          <a:p>
            <a:pPr marL="0" indent="0" algn="just">
              <a:buNone/>
            </a:pPr>
            <a:r>
              <a:rPr lang="es-ES" dirty="0"/>
              <a:t>La información pertinente debe identificarse, capturarse y comunicarse en una forma y oportunidad que facilite a la gente cumplir con sus responsabilidades. El sistema de información produce documentos que contienen información operacional, financiera y relacionada con el cumplimiento, la cual hace posible operar y controlar la entidad. También debe darse  una comunicación efectiva en un sentido amplio, que fluya hacia abajo, a lo largo y hacia arriba de la organización. La entidad debe capturar información pertinente, financiera y no financiera relacionada con actividades y eventos externos como internos. </a:t>
            </a:r>
            <a:endParaRPr lang="es-PE" dirty="0"/>
          </a:p>
          <a:p>
            <a:pPr marL="0" indent="0">
              <a:buNone/>
            </a:pPr>
            <a:endParaRPr lang="es-PE" dirty="0"/>
          </a:p>
        </p:txBody>
      </p:sp>
    </p:spTree>
    <p:extLst>
      <p:ext uri="{BB962C8B-B14F-4D97-AF65-F5344CB8AC3E}">
        <p14:creationId xmlns:p14="http://schemas.microsoft.com/office/powerpoint/2010/main" val="36454948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t>Supervisión</a:t>
            </a:r>
            <a:endParaRPr lang="es-PE" dirty="0"/>
          </a:p>
        </p:txBody>
      </p:sp>
      <p:sp>
        <p:nvSpPr>
          <p:cNvPr id="3" name="2 Marcador de contenido"/>
          <p:cNvSpPr>
            <a:spLocks noGrp="1"/>
          </p:cNvSpPr>
          <p:nvPr>
            <p:ph idx="1"/>
          </p:nvPr>
        </p:nvSpPr>
        <p:spPr>
          <a:xfrm>
            <a:off x="611560" y="1600200"/>
            <a:ext cx="8064896" cy="4525963"/>
          </a:xfrm>
        </p:spPr>
        <p:txBody>
          <a:bodyPr>
            <a:normAutofit fontScale="92500" lnSpcReduction="10000"/>
          </a:bodyPr>
          <a:lstStyle/>
          <a:p>
            <a:pPr marL="0" indent="0" algn="just">
              <a:buNone/>
            </a:pPr>
            <a:r>
              <a:rPr lang="es-ES" dirty="0"/>
              <a:t>Los sistemas de control interno requieren que sean monitoreados, un proceso que valora la calidad del desempeño del sistema en el tiempo. Ello es realizado mediante acciones de monitoreo en línea, evaluaciones separadas o una combinación de las dos. </a:t>
            </a:r>
            <a:r>
              <a:rPr lang="es-ES" u="sng" dirty="0"/>
              <a:t>El monitoreo en línea ocurre en el curso de las operaciones. Incluye las actividades regulares de administración y supervisión, así como otras acciones personales y tomadas en el desempeño de sus obligaciones</a:t>
            </a:r>
            <a:r>
              <a:rPr lang="es-ES" dirty="0"/>
              <a:t>.</a:t>
            </a:r>
            <a:endParaRPr lang="es-PE" dirty="0"/>
          </a:p>
        </p:txBody>
      </p:sp>
    </p:spTree>
    <p:extLst>
      <p:ext uri="{BB962C8B-B14F-4D97-AF65-F5344CB8AC3E}">
        <p14:creationId xmlns:p14="http://schemas.microsoft.com/office/powerpoint/2010/main" val="33611605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dirty="0" smtClean="0"/>
              <a:t>Ejemplo de resultado del diagnóstico del Sistema de Control Interno</a:t>
            </a:r>
            <a:endParaRPr lang="es-PE" dirty="0"/>
          </a:p>
        </p:txBody>
      </p:sp>
      <p:sp>
        <p:nvSpPr>
          <p:cNvPr id="3" name="2 Marcador de contenido"/>
          <p:cNvSpPr>
            <a:spLocks noGrp="1"/>
          </p:cNvSpPr>
          <p:nvPr>
            <p:ph idx="1"/>
          </p:nvPr>
        </p:nvSpPr>
        <p:spPr/>
        <p:txBody>
          <a:bodyPr/>
          <a:lstStyle/>
          <a:p>
            <a:endParaRPr lang="es-PE" dirty="0"/>
          </a:p>
        </p:txBody>
      </p:sp>
      <p:graphicFrame>
        <p:nvGraphicFramePr>
          <p:cNvPr id="8" name="7 Objeto"/>
          <p:cNvGraphicFramePr>
            <a:graphicFrameLocks noChangeAspect="1"/>
          </p:cNvGraphicFramePr>
          <p:nvPr>
            <p:extLst>
              <p:ext uri="{D42A27DB-BD31-4B8C-83A1-F6EECF244321}">
                <p14:modId xmlns:p14="http://schemas.microsoft.com/office/powerpoint/2010/main" val="2768656857"/>
              </p:ext>
            </p:extLst>
          </p:nvPr>
        </p:nvGraphicFramePr>
        <p:xfrm>
          <a:off x="971600" y="1844824"/>
          <a:ext cx="7200800" cy="4392488"/>
        </p:xfrm>
        <a:graphic>
          <a:graphicData uri="http://schemas.openxmlformats.org/presentationml/2006/ole">
            <mc:AlternateContent xmlns:mc="http://schemas.openxmlformats.org/markup-compatibility/2006">
              <mc:Choice xmlns:v="urn:schemas-microsoft-com:vml" Requires="v">
                <p:oleObj spid="_x0000_s2066" name="Documento" r:id="rId4" imgW="5852779" imgH="3057918" progId="Word.Document.12">
                  <p:embed/>
                </p:oleObj>
              </mc:Choice>
              <mc:Fallback>
                <p:oleObj name="Documento" r:id="rId4" imgW="5852779" imgH="3057918" progId="Word.Document.12">
                  <p:embed/>
                  <p:pic>
                    <p:nvPicPr>
                      <p:cNvPr id="0"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844824"/>
                        <a:ext cx="7200800" cy="4392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29127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482" name="Group 2"/>
          <p:cNvGraphicFramePr>
            <a:graphicFrameLocks noGrp="1"/>
          </p:cNvGraphicFramePr>
          <p:nvPr/>
        </p:nvGraphicFramePr>
        <p:xfrm>
          <a:off x="179388" y="838200"/>
          <a:ext cx="8736012" cy="5867400"/>
        </p:xfrm>
        <a:graphic>
          <a:graphicData uri="http://schemas.openxmlformats.org/drawingml/2006/table">
            <a:tbl>
              <a:tblPr/>
              <a:tblGrid>
                <a:gridCol w="3141662"/>
                <a:gridCol w="5594350"/>
              </a:tblGrid>
              <a:tr h="1422400">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s-ES" sz="1600" b="1" i="0" u="none" strike="noStrike" cap="none" normalizeH="0" baseline="0" dirty="0" smtClean="0">
                          <a:ln>
                            <a:noFill/>
                          </a:ln>
                          <a:solidFill>
                            <a:schemeClr val="tx1"/>
                          </a:solidFill>
                          <a:effectLst/>
                          <a:latin typeface="Arial" charset="0"/>
                          <a:cs typeface="Times New Roman" pitchFamily="18" charset="0"/>
                        </a:rPr>
                        <a:t>Riesgo de dirección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 typeface="Wingdings" pitchFamily="2" charset="2"/>
                        <a:buNone/>
                        <a:tabLst/>
                      </a:pPr>
                      <a:r>
                        <a:rPr kumimoji="0" lang="es-ES" sz="1600" b="0" i="0" u="none" strike="noStrike" cap="none" normalizeH="0" baseline="0" dirty="0" smtClean="0">
                          <a:ln>
                            <a:noFill/>
                          </a:ln>
                          <a:solidFill>
                            <a:schemeClr val="tx1"/>
                          </a:solidFill>
                          <a:effectLst/>
                          <a:latin typeface="Arial" charset="0"/>
                          <a:cs typeface="Times New Roman" pitchFamily="18" charset="0"/>
                        </a:rPr>
                        <a:t>Puede resultar en una falta de dirección, enfoque al cliente, motivación para lograr objetivos, credibilidad de la gerencia y confianza a través de la organización. </a:t>
                      </a:r>
                      <a:endParaRPr kumimoji="0" lang="es-ES" sz="1600" b="0" i="0" u="none" strike="noStrike" cap="none" normalizeH="0" baseline="0" dirty="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06475">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s-ES" sz="1600" b="1" i="0" u="none" strike="noStrike" cap="none" normalizeH="0" baseline="0" smtClean="0">
                          <a:ln>
                            <a:noFill/>
                          </a:ln>
                          <a:solidFill>
                            <a:schemeClr val="tx1"/>
                          </a:solidFill>
                          <a:effectLst/>
                          <a:latin typeface="Arial" charset="0"/>
                          <a:cs typeface="Times New Roman" pitchFamily="18" charset="0"/>
                        </a:rPr>
                        <a:t>Riesgo de autoridad</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Pct val="100000"/>
                        <a:buFontTx/>
                        <a:buNone/>
                        <a:tabLst/>
                      </a:pPr>
                      <a:r>
                        <a:rPr kumimoji="0" lang="es-ES" sz="1600" b="0" i="0" u="none" strike="noStrike" cap="none" normalizeH="0" baseline="0" smtClean="0">
                          <a:ln>
                            <a:noFill/>
                          </a:ln>
                          <a:solidFill>
                            <a:schemeClr val="tx1"/>
                          </a:solidFill>
                          <a:effectLst/>
                          <a:latin typeface="Arial" charset="0"/>
                          <a:cs typeface="Times New Roman" pitchFamily="18" charset="0"/>
                        </a:rPr>
                        <a:t>Líneas de autoridad pueden causar que se hagan cosas que no deberían de hacerse o no hacer lo que es debido.</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09650">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s-ES" sz="1600" b="1" i="0" u="none" strike="noStrike" cap="none" normalizeH="0" baseline="0" smtClean="0">
                          <a:ln>
                            <a:noFill/>
                          </a:ln>
                          <a:solidFill>
                            <a:schemeClr val="tx1"/>
                          </a:solidFill>
                          <a:effectLst/>
                          <a:latin typeface="Arial" charset="0"/>
                          <a:cs typeface="Times New Roman" pitchFamily="18" charset="0"/>
                        </a:rPr>
                        <a:t>Riesgo de límites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Pct val="100000"/>
                        <a:buFontTx/>
                        <a:buNone/>
                        <a:tabLst/>
                      </a:pPr>
                      <a:r>
                        <a:rPr kumimoji="0" lang="es-ES" sz="1600" b="0" i="0" u="none" strike="noStrike" cap="none" normalizeH="0" baseline="0" dirty="0" smtClean="0">
                          <a:ln>
                            <a:noFill/>
                          </a:ln>
                          <a:solidFill>
                            <a:schemeClr val="tx1"/>
                          </a:solidFill>
                          <a:effectLst/>
                          <a:latin typeface="Arial" charset="0"/>
                          <a:cs typeface="Times New Roman" pitchFamily="18" charset="0"/>
                        </a:rPr>
                        <a:t>Un fallo al establecer límites puede causar que se lleven a cabo actos no autorizados o desleales.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422400">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s-ES" sz="1600" b="1" i="0" u="none" strike="noStrike" cap="none" normalizeH="0" baseline="0" smtClean="0">
                          <a:ln>
                            <a:noFill/>
                          </a:ln>
                          <a:solidFill>
                            <a:schemeClr val="tx1"/>
                          </a:solidFill>
                          <a:effectLst/>
                          <a:latin typeface="Arial" charset="0"/>
                          <a:cs typeface="Times New Roman" pitchFamily="18" charset="0"/>
                        </a:rPr>
                        <a:t>Riesgo de incentivos de actuación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20000"/>
                        </a:spcBef>
                        <a:spcAft>
                          <a:spcPct val="0"/>
                        </a:spcAft>
                        <a:buClrTx/>
                        <a:buSzPct val="100000"/>
                        <a:buFontTx/>
                        <a:buNone/>
                        <a:tabLst/>
                      </a:pPr>
                      <a:r>
                        <a:rPr kumimoji="0" lang="es-ES" sz="1600" b="0" i="0" u="none" strike="noStrike" cap="none" normalizeH="0" baseline="0" smtClean="0">
                          <a:ln>
                            <a:noFill/>
                          </a:ln>
                          <a:solidFill>
                            <a:schemeClr val="tx1"/>
                          </a:solidFill>
                          <a:effectLst/>
                          <a:latin typeface="Arial" charset="0"/>
                          <a:cs typeface="Times New Roman" pitchFamily="18" charset="0"/>
                        </a:rPr>
                        <a:t>Medidas de actuación que nos sean realistas o mal interpretadas puede causar una actuación de una manera inconsistente con los objetivos de la organización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06475">
                <a:tc>
                  <a:txBody>
                    <a:bodyPr/>
                    <a:lstStyle/>
                    <a:p>
                      <a:pPr marL="0" marR="0" lvl="0" indent="0" algn="ctr" defTabSz="914400" rtl="0" eaLnBrk="0" fontAlgn="base" latinLnBrk="0" hangingPunct="0">
                        <a:lnSpc>
                          <a:spcPct val="100000"/>
                        </a:lnSpc>
                        <a:spcBef>
                          <a:spcPct val="20000"/>
                        </a:spcBef>
                        <a:spcAft>
                          <a:spcPct val="0"/>
                        </a:spcAft>
                        <a:buClrTx/>
                        <a:buSzPct val="100000"/>
                        <a:buFontTx/>
                        <a:buNone/>
                        <a:tabLst/>
                      </a:pPr>
                      <a:r>
                        <a:rPr kumimoji="0" lang="es-ES" sz="1600" b="1" i="0" u="none" strike="noStrike" cap="none" normalizeH="0" baseline="0" smtClean="0">
                          <a:ln>
                            <a:noFill/>
                          </a:ln>
                          <a:solidFill>
                            <a:schemeClr val="tx1"/>
                          </a:solidFill>
                          <a:effectLst/>
                          <a:latin typeface="Arial" charset="0"/>
                          <a:cs typeface="Times New Roman" pitchFamily="18" charset="0"/>
                        </a:rPr>
                        <a:t>Riesgo de comunicaciones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 typeface="Wingdings" pitchFamily="2" charset="2"/>
                        <a:buNone/>
                        <a:tabLst/>
                      </a:pPr>
                      <a:r>
                        <a:rPr kumimoji="0" lang="es-ES" sz="1600" b="0" i="0" u="none" strike="noStrike" cap="none" normalizeH="0" baseline="0" smtClean="0">
                          <a:ln>
                            <a:noFill/>
                          </a:ln>
                          <a:solidFill>
                            <a:schemeClr val="tx1"/>
                          </a:solidFill>
                          <a:effectLst/>
                          <a:latin typeface="Arial" charset="0"/>
                          <a:cs typeface="Times New Roman" pitchFamily="18" charset="0"/>
                        </a:rPr>
                        <a:t>Los canales inefectivos de comunicación pueden resultar en mensajes que son inconsistentes. </a:t>
                      </a:r>
                      <a:endParaRPr kumimoji="0" lang="es-ES" sz="1600" b="0" i="0" u="none" strike="noStrike" cap="none" normalizeH="0" baseline="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7606" name="Text Box 22"/>
          <p:cNvSpPr txBox="1">
            <a:spLocks noChangeArrowheads="1"/>
          </p:cNvSpPr>
          <p:nvPr/>
        </p:nvSpPr>
        <p:spPr bwMode="auto">
          <a:xfrm>
            <a:off x="900112" y="152400"/>
            <a:ext cx="73442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s-ES" sz="2800" b="1" dirty="0" smtClean="0">
                <a:latin typeface="Arial" charset="0"/>
              </a:rPr>
              <a:t>Ejemplo de Riesgos </a:t>
            </a:r>
            <a:r>
              <a:rPr lang="es-ES" sz="2800" b="1" dirty="0">
                <a:latin typeface="Arial" charset="0"/>
              </a:rPr>
              <a:t>de Dirección</a:t>
            </a:r>
          </a:p>
        </p:txBody>
      </p:sp>
    </p:spTree>
    <p:extLst>
      <p:ext uri="{BB962C8B-B14F-4D97-AF65-F5344CB8AC3E}">
        <p14:creationId xmlns:p14="http://schemas.microsoft.com/office/powerpoint/2010/main" val="82603019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620689"/>
            <a:ext cx="7772400" cy="864095"/>
          </a:xfrm>
        </p:spPr>
        <p:txBody>
          <a:bodyPr>
            <a:normAutofit/>
          </a:bodyPr>
          <a:lstStyle/>
          <a:p>
            <a:r>
              <a:rPr lang="es-PE" sz="2800" dirty="0" smtClean="0"/>
              <a:t>OBJETIVOS DEL TALLER</a:t>
            </a:r>
            <a:endParaRPr lang="es-PE" sz="2800" dirty="0"/>
          </a:p>
        </p:txBody>
      </p:sp>
      <p:sp>
        <p:nvSpPr>
          <p:cNvPr id="3" name="2 Subtítulo"/>
          <p:cNvSpPr>
            <a:spLocks noGrp="1"/>
          </p:cNvSpPr>
          <p:nvPr>
            <p:ph type="subTitle" idx="1"/>
          </p:nvPr>
        </p:nvSpPr>
        <p:spPr>
          <a:xfrm>
            <a:off x="683568" y="1772816"/>
            <a:ext cx="7776864" cy="3865984"/>
          </a:xfrm>
        </p:spPr>
        <p:txBody>
          <a:bodyPr>
            <a:normAutofit fontScale="92500" lnSpcReduction="10000"/>
          </a:bodyPr>
          <a:lstStyle/>
          <a:p>
            <a:pPr marL="514350" lvl="0" indent="-457200" algn="just">
              <a:lnSpc>
                <a:spcPct val="90000"/>
              </a:lnSpc>
              <a:buClr>
                <a:srgbClr val="0033CC"/>
              </a:buClr>
              <a:buBlip>
                <a:blip r:embed="rId2"/>
              </a:buBlip>
              <a:defRPr/>
            </a:pPr>
            <a:r>
              <a:rPr lang="es-VE" sz="2400" dirty="0">
                <a:solidFill>
                  <a:prstClr val="black"/>
                </a:solidFill>
              </a:rPr>
              <a:t>Presentar el marco conceptual del Sistema de Control Interno</a:t>
            </a:r>
          </a:p>
          <a:p>
            <a:pPr marL="514350" lvl="0" indent="-457200" algn="just">
              <a:lnSpc>
                <a:spcPct val="90000"/>
              </a:lnSpc>
              <a:buClr>
                <a:srgbClr val="0033CC"/>
              </a:buClr>
              <a:buBlip>
                <a:blip r:embed="rId2"/>
              </a:buBlip>
              <a:defRPr/>
            </a:pPr>
            <a:endParaRPr lang="es-VE" sz="2400" dirty="0">
              <a:solidFill>
                <a:prstClr val="black"/>
              </a:solidFill>
            </a:endParaRPr>
          </a:p>
          <a:p>
            <a:pPr marL="514350" lvl="0" indent="-457200" algn="just">
              <a:lnSpc>
                <a:spcPct val="90000"/>
              </a:lnSpc>
              <a:buClr>
                <a:srgbClr val="0033CC"/>
              </a:buClr>
              <a:buBlip>
                <a:blip r:embed="rId2"/>
              </a:buBlip>
              <a:defRPr/>
            </a:pPr>
            <a:r>
              <a:rPr lang="es-VE" sz="2400" dirty="0">
                <a:solidFill>
                  <a:prstClr val="black"/>
                </a:solidFill>
              </a:rPr>
              <a:t>Valorar el rol activo de los funcionarios y empleados públicos en la implementación del control interno en los procesos administrativos y operativos de la entidad</a:t>
            </a:r>
          </a:p>
          <a:p>
            <a:pPr marL="514350" lvl="0" indent="-457200" algn="just">
              <a:lnSpc>
                <a:spcPct val="90000"/>
              </a:lnSpc>
              <a:buClr>
                <a:srgbClr val="0033CC"/>
              </a:buClr>
              <a:buBlip>
                <a:blip r:embed="rId2"/>
              </a:buBlip>
              <a:defRPr/>
            </a:pPr>
            <a:endParaRPr lang="es-VE" sz="2400" dirty="0">
              <a:solidFill>
                <a:prstClr val="black"/>
              </a:solidFill>
            </a:endParaRPr>
          </a:p>
          <a:p>
            <a:pPr marL="514350" lvl="0" indent="-457200" algn="just">
              <a:lnSpc>
                <a:spcPct val="90000"/>
              </a:lnSpc>
              <a:buClr>
                <a:srgbClr val="0033CC"/>
              </a:buClr>
              <a:buBlip>
                <a:blip r:embed="rId2"/>
              </a:buBlip>
              <a:defRPr/>
            </a:pPr>
            <a:r>
              <a:rPr lang="es-VE" sz="2400" dirty="0">
                <a:solidFill>
                  <a:prstClr val="black"/>
                </a:solidFill>
              </a:rPr>
              <a:t>Destacar la importancia de una adecuada estructura de control interno orientada al cumplimiento de los objetivos institucionales</a:t>
            </a:r>
          </a:p>
          <a:p>
            <a:pPr marL="514350" lvl="0" indent="-457200" algn="just">
              <a:lnSpc>
                <a:spcPct val="90000"/>
              </a:lnSpc>
              <a:buClr>
                <a:srgbClr val="0033CC"/>
              </a:buClr>
              <a:buBlip>
                <a:blip r:embed="rId2"/>
              </a:buBlip>
              <a:defRPr/>
            </a:pPr>
            <a:endParaRPr lang="es-VE" sz="2400" dirty="0">
              <a:solidFill>
                <a:prstClr val="black"/>
              </a:solidFill>
            </a:endParaRPr>
          </a:p>
          <a:p>
            <a:pPr marL="514350" lvl="0" indent="-457200" algn="just">
              <a:lnSpc>
                <a:spcPct val="90000"/>
              </a:lnSpc>
              <a:buBlip>
                <a:blip r:embed="rId2"/>
              </a:buBlip>
              <a:defRPr/>
            </a:pPr>
            <a:r>
              <a:rPr lang="es-VE" sz="2400" dirty="0">
                <a:solidFill>
                  <a:prstClr val="black"/>
                </a:solidFill>
              </a:rPr>
              <a:t>Mejorar la cultura de control interno en el Programa Pensión 65.</a:t>
            </a:r>
          </a:p>
          <a:p>
            <a:endParaRPr lang="es-PE" dirty="0"/>
          </a:p>
        </p:txBody>
      </p:sp>
    </p:spTree>
    <p:extLst>
      <p:ext uri="{BB962C8B-B14F-4D97-AF65-F5344CB8AC3E}">
        <p14:creationId xmlns:p14="http://schemas.microsoft.com/office/powerpoint/2010/main" val="42930615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sz="3600" dirty="0" smtClean="0"/>
              <a:t/>
            </a:r>
            <a:br>
              <a:rPr lang="es-PE" sz="3600" dirty="0" smtClean="0"/>
            </a:br>
            <a:r>
              <a:rPr lang="es-PE" sz="3600" dirty="0" smtClean="0"/>
              <a:t>¿QUÉ ES CONTROL?</a:t>
            </a:r>
            <a:endParaRPr lang="es-PE" sz="3600" dirty="0"/>
          </a:p>
        </p:txBody>
      </p:sp>
      <p:sp>
        <p:nvSpPr>
          <p:cNvPr id="3" name="2 Marcador de contenido"/>
          <p:cNvSpPr>
            <a:spLocks noGrp="1"/>
          </p:cNvSpPr>
          <p:nvPr>
            <p:ph idx="1"/>
          </p:nvPr>
        </p:nvSpPr>
        <p:spPr>
          <a:xfrm>
            <a:off x="1115616" y="1700809"/>
            <a:ext cx="7200800" cy="3744416"/>
          </a:xfrm>
        </p:spPr>
        <p:txBody>
          <a:bodyPr/>
          <a:lstStyle/>
          <a:p>
            <a:pPr marL="0" lvl="0" indent="0" algn="just" fontAlgn="base">
              <a:spcAft>
                <a:spcPct val="0"/>
              </a:spcAft>
              <a:buNone/>
            </a:pPr>
            <a:r>
              <a:rPr lang="es-PE" sz="2800" dirty="0" smtClean="0">
                <a:solidFill>
                  <a:prstClr val="black"/>
                </a:solidFill>
              </a:rPr>
              <a:t>Control es cualquier </a:t>
            </a:r>
            <a:r>
              <a:rPr lang="es-PE" sz="2800" dirty="0">
                <a:solidFill>
                  <a:prstClr val="black"/>
                </a:solidFill>
              </a:rPr>
              <a:t>medida que tome la dirección, el Consejo y otras partes, para gestionar los riesgos y aumentar la probabilidad de alcanzar los objetivos y metas establecidos. La dirección planifica, organiza y dirige la realización de las acciones suficientes para proporcionar una seguridad razonable de que se alcanzarán los objetivos y metas.</a:t>
            </a:r>
          </a:p>
          <a:p>
            <a:endParaRPr lang="es-PE" dirty="0"/>
          </a:p>
        </p:txBody>
      </p:sp>
    </p:spTree>
    <p:extLst>
      <p:ext uri="{BB962C8B-B14F-4D97-AF65-F5344CB8AC3E}">
        <p14:creationId xmlns:p14="http://schemas.microsoft.com/office/powerpoint/2010/main" val="2304436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smtClean="0"/>
              <a:t>Control interno</a:t>
            </a:r>
            <a:endParaRPr lang="es-PE" dirty="0"/>
          </a:p>
        </p:txBody>
      </p:sp>
      <p:sp>
        <p:nvSpPr>
          <p:cNvPr id="3" name="2 Marcador de contenido"/>
          <p:cNvSpPr>
            <a:spLocks noGrp="1"/>
          </p:cNvSpPr>
          <p:nvPr>
            <p:ph idx="1"/>
          </p:nvPr>
        </p:nvSpPr>
        <p:spPr/>
        <p:txBody>
          <a:bodyPr>
            <a:normAutofit fontScale="70000" lnSpcReduction="20000"/>
          </a:bodyPr>
          <a:lstStyle/>
          <a:p>
            <a:pPr marL="0" lvl="0" indent="0" algn="just" fontAlgn="base">
              <a:spcAft>
                <a:spcPct val="0"/>
              </a:spcAft>
              <a:buNone/>
            </a:pPr>
            <a:r>
              <a:rPr lang="es-PE" dirty="0" smtClean="0">
                <a:solidFill>
                  <a:prstClr val="black"/>
                </a:solidFill>
              </a:rPr>
              <a:t>Concepto </a:t>
            </a:r>
            <a:r>
              <a:rPr lang="es-PE" dirty="0">
                <a:solidFill>
                  <a:prstClr val="black"/>
                </a:solidFill>
              </a:rPr>
              <a:t>fundamental de la administración y control, aplicable en las entidades del </a:t>
            </a:r>
            <a:r>
              <a:rPr lang="es-PE" dirty="0" smtClean="0">
                <a:solidFill>
                  <a:prstClr val="black"/>
                </a:solidFill>
              </a:rPr>
              <a:t>Estado (y en las privadas) </a:t>
            </a:r>
            <a:r>
              <a:rPr lang="es-PE" dirty="0">
                <a:solidFill>
                  <a:prstClr val="black"/>
                </a:solidFill>
              </a:rPr>
              <a:t>para describir las acciones que corresponde adoptar a sus titulares y funcionarios para preservar, evaluar y monitorear las operaciones y la calidad del </a:t>
            </a:r>
            <a:r>
              <a:rPr lang="es-PE" dirty="0" smtClean="0">
                <a:solidFill>
                  <a:prstClr val="black"/>
                </a:solidFill>
              </a:rPr>
              <a:t>servicio que por ley expresa le corresponde.</a:t>
            </a:r>
          </a:p>
          <a:p>
            <a:pPr marL="0" indent="0" algn="just" fontAlgn="base">
              <a:spcAft>
                <a:spcPct val="0"/>
              </a:spcAft>
              <a:buNone/>
            </a:pPr>
            <a:endParaRPr lang="es-PE" sz="3100" dirty="0" smtClean="0">
              <a:solidFill>
                <a:prstClr val="black"/>
              </a:solidFill>
            </a:endParaRPr>
          </a:p>
          <a:p>
            <a:pPr marL="0" indent="0" algn="just" fontAlgn="base">
              <a:spcAft>
                <a:spcPct val="0"/>
              </a:spcAft>
              <a:buNone/>
            </a:pPr>
            <a:r>
              <a:rPr lang="es-PE" sz="3100" dirty="0">
                <a:solidFill>
                  <a:prstClr val="black"/>
                </a:solidFill>
              </a:rPr>
              <a:t>Según el </a:t>
            </a:r>
            <a:r>
              <a:rPr lang="es-PE" sz="3100" dirty="0" err="1">
                <a:solidFill>
                  <a:prstClr val="black"/>
                </a:solidFill>
              </a:rPr>
              <a:t>Committee</a:t>
            </a:r>
            <a:r>
              <a:rPr lang="es-PE" sz="3100" dirty="0">
                <a:solidFill>
                  <a:prstClr val="black"/>
                </a:solidFill>
              </a:rPr>
              <a:t> of </a:t>
            </a:r>
            <a:r>
              <a:rPr lang="es-PE" sz="3100" dirty="0" err="1">
                <a:solidFill>
                  <a:prstClr val="black"/>
                </a:solidFill>
              </a:rPr>
              <a:t>Sponsoring</a:t>
            </a:r>
            <a:r>
              <a:rPr lang="es-PE" sz="3100" dirty="0">
                <a:solidFill>
                  <a:prstClr val="black"/>
                </a:solidFill>
              </a:rPr>
              <a:t> </a:t>
            </a:r>
            <a:r>
              <a:rPr lang="es-PE" sz="3100" dirty="0" err="1">
                <a:solidFill>
                  <a:prstClr val="black"/>
                </a:solidFill>
              </a:rPr>
              <a:t>Organization</a:t>
            </a:r>
            <a:r>
              <a:rPr lang="es-PE" sz="3100" dirty="0">
                <a:solidFill>
                  <a:prstClr val="black"/>
                </a:solidFill>
              </a:rPr>
              <a:t> of </a:t>
            </a:r>
            <a:r>
              <a:rPr lang="es-PE" sz="3100" dirty="0" err="1">
                <a:solidFill>
                  <a:prstClr val="black"/>
                </a:solidFill>
              </a:rPr>
              <a:t>the</a:t>
            </a:r>
            <a:r>
              <a:rPr lang="es-PE" sz="3100" dirty="0">
                <a:solidFill>
                  <a:prstClr val="black"/>
                </a:solidFill>
              </a:rPr>
              <a:t> </a:t>
            </a:r>
            <a:r>
              <a:rPr lang="es-PE" sz="3100" dirty="0" err="1">
                <a:solidFill>
                  <a:prstClr val="black"/>
                </a:solidFill>
              </a:rPr>
              <a:t>Tradeway</a:t>
            </a:r>
            <a:r>
              <a:rPr lang="es-PE" sz="3100" dirty="0">
                <a:solidFill>
                  <a:prstClr val="black"/>
                </a:solidFill>
              </a:rPr>
              <a:t> </a:t>
            </a:r>
            <a:r>
              <a:rPr lang="es-PE" sz="3100" dirty="0" err="1">
                <a:solidFill>
                  <a:prstClr val="black"/>
                </a:solidFill>
              </a:rPr>
              <a:t>Commission</a:t>
            </a:r>
            <a:r>
              <a:rPr lang="es-PE" sz="3100" dirty="0">
                <a:solidFill>
                  <a:prstClr val="black"/>
                </a:solidFill>
              </a:rPr>
              <a:t> (COSO), control interno </a:t>
            </a:r>
            <a:r>
              <a:rPr lang="es-PE" sz="3100" dirty="0" smtClean="0">
                <a:solidFill>
                  <a:prstClr val="black"/>
                </a:solidFill>
              </a:rPr>
              <a:t>es</a:t>
            </a:r>
            <a:r>
              <a:rPr lang="es-PE" sz="3100" dirty="0">
                <a:solidFill>
                  <a:prstClr val="black"/>
                </a:solidFill>
              </a:rPr>
              <a:t> u</a:t>
            </a:r>
            <a:r>
              <a:rPr lang="es-PE" sz="3100" dirty="0" smtClean="0">
                <a:solidFill>
                  <a:prstClr val="black"/>
                </a:solidFill>
              </a:rPr>
              <a:t>n </a:t>
            </a:r>
            <a:r>
              <a:rPr lang="es-PE" sz="3100" dirty="0">
                <a:solidFill>
                  <a:prstClr val="black"/>
                </a:solidFill>
              </a:rPr>
              <a:t>proceso, efectuado por el Directorio de una entidad, la Gerencia y el Personal en general, diseñado para proporcionar seguridad razonable con respecto al logro de objetivos en las categorías siguientes:</a:t>
            </a:r>
          </a:p>
          <a:p>
            <a:pPr marL="0" indent="0" algn="just" fontAlgn="base">
              <a:spcAft>
                <a:spcPct val="0"/>
              </a:spcAft>
              <a:buNone/>
            </a:pPr>
            <a:r>
              <a:rPr lang="es-PE" sz="3100" dirty="0">
                <a:solidFill>
                  <a:prstClr val="black"/>
                </a:solidFill>
              </a:rPr>
              <a:t>i) Efectividad y eficiencia de las operaciones</a:t>
            </a:r>
          </a:p>
          <a:p>
            <a:pPr marL="0" indent="0" algn="just" fontAlgn="base">
              <a:spcAft>
                <a:spcPct val="0"/>
              </a:spcAft>
              <a:buNone/>
            </a:pPr>
            <a:r>
              <a:rPr lang="es-PE" sz="3100" dirty="0">
                <a:solidFill>
                  <a:prstClr val="black"/>
                </a:solidFill>
              </a:rPr>
              <a:t>ii) Confiabilidad en los reporte financiero</a:t>
            </a:r>
          </a:p>
          <a:p>
            <a:pPr marL="0" indent="0" algn="just" fontAlgn="base">
              <a:spcAft>
                <a:spcPct val="0"/>
              </a:spcAft>
              <a:buNone/>
            </a:pPr>
            <a:r>
              <a:rPr lang="es-PE" sz="3100" dirty="0">
                <a:solidFill>
                  <a:prstClr val="black"/>
                </a:solidFill>
              </a:rPr>
              <a:t>iii) Cumplimiento con las leyes y regulaciones</a:t>
            </a:r>
          </a:p>
          <a:p>
            <a:endParaRPr lang="es-PE" dirty="0"/>
          </a:p>
        </p:txBody>
      </p:sp>
    </p:spTree>
    <p:extLst>
      <p:ext uri="{BB962C8B-B14F-4D97-AF65-F5344CB8AC3E}">
        <p14:creationId xmlns:p14="http://schemas.microsoft.com/office/powerpoint/2010/main" val="1859330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dirty="0" smtClean="0"/>
              <a:t>¿Cuáles son los objetivos del control interno?</a:t>
            </a:r>
            <a:endParaRPr lang="es-PE" dirty="0"/>
          </a:p>
        </p:txBody>
      </p:sp>
      <p:sp>
        <p:nvSpPr>
          <p:cNvPr id="3" name="2 Marcador de contenido"/>
          <p:cNvSpPr>
            <a:spLocks noGrp="1"/>
          </p:cNvSpPr>
          <p:nvPr>
            <p:ph idx="1"/>
          </p:nvPr>
        </p:nvSpPr>
        <p:spPr/>
        <p:txBody>
          <a:bodyPr>
            <a:normAutofit lnSpcReduction="10000"/>
          </a:bodyPr>
          <a:lstStyle/>
          <a:p>
            <a:pPr lvl="1">
              <a:lnSpc>
                <a:spcPct val="90000"/>
              </a:lnSpc>
              <a:buClr>
                <a:schemeClr val="accent2"/>
              </a:buClr>
              <a:buSzPct val="70000"/>
              <a:buFont typeface="Wingdings" pitchFamily="2" charset="2"/>
              <a:buChar char="Ø"/>
              <a:defRPr/>
            </a:pPr>
            <a:endParaRPr lang="es-PE" sz="2000" dirty="0" smtClean="0">
              <a:latin typeface="Calibri" pitchFamily="34" charset="0"/>
              <a:cs typeface="Calibri" pitchFamily="34" charset="0"/>
            </a:endParaRPr>
          </a:p>
          <a:p>
            <a:pPr marL="457200" lvl="1" indent="0">
              <a:lnSpc>
                <a:spcPct val="90000"/>
              </a:lnSpc>
              <a:buClr>
                <a:schemeClr val="accent2"/>
              </a:buClr>
              <a:buSzPct val="70000"/>
              <a:buNone/>
              <a:defRPr/>
            </a:pPr>
            <a:r>
              <a:rPr lang="es-PE" sz="2000" dirty="0" smtClean="0">
                <a:latin typeface="Calibri" pitchFamily="34" charset="0"/>
                <a:cs typeface="Calibri" pitchFamily="34" charset="0"/>
              </a:rPr>
              <a:t>De acuerdo a la </a:t>
            </a:r>
            <a:r>
              <a:rPr lang="es-PE" sz="2000" b="1" dirty="0" smtClean="0"/>
              <a:t>Ley  </a:t>
            </a:r>
            <a:r>
              <a:rPr lang="es-PE" sz="2000" b="1" dirty="0"/>
              <a:t>N° </a:t>
            </a:r>
            <a:r>
              <a:rPr lang="es-PE" sz="2000" b="1" dirty="0" smtClean="0"/>
              <a:t>28716</a:t>
            </a:r>
            <a:r>
              <a:rPr lang="es-PE" sz="2000" dirty="0" smtClean="0"/>
              <a:t>, son los de:</a:t>
            </a:r>
          </a:p>
          <a:p>
            <a:pPr lvl="1">
              <a:lnSpc>
                <a:spcPct val="90000"/>
              </a:lnSpc>
              <a:buClr>
                <a:schemeClr val="accent2"/>
              </a:buClr>
              <a:buSzPct val="70000"/>
              <a:buFont typeface="Wingdings" pitchFamily="2" charset="2"/>
              <a:buChar char="Ø"/>
              <a:defRPr/>
            </a:pPr>
            <a:r>
              <a:rPr lang="es-PE" sz="2000" dirty="0" smtClean="0">
                <a:latin typeface="Calibri" pitchFamily="34" charset="0"/>
                <a:cs typeface="Calibri" pitchFamily="34" charset="0"/>
              </a:rPr>
              <a:t>Promover </a:t>
            </a:r>
            <a:r>
              <a:rPr lang="es-PE" sz="2000" dirty="0">
                <a:latin typeface="Calibri" pitchFamily="34" charset="0"/>
                <a:cs typeface="Calibri" pitchFamily="34" charset="0"/>
              </a:rPr>
              <a:t>y optimizar la </a:t>
            </a:r>
            <a:r>
              <a:rPr lang="es-PE" sz="2000" u="sng" dirty="0">
                <a:latin typeface="Calibri" pitchFamily="34" charset="0"/>
                <a:cs typeface="Calibri" pitchFamily="34" charset="0"/>
              </a:rPr>
              <a:t>eficiencia, eficacia,  transparencia </a:t>
            </a:r>
            <a:r>
              <a:rPr lang="es-PE" sz="2000" dirty="0">
                <a:latin typeface="Calibri" pitchFamily="34" charset="0"/>
                <a:cs typeface="Calibri" pitchFamily="34" charset="0"/>
              </a:rPr>
              <a:t> </a:t>
            </a:r>
            <a:r>
              <a:rPr lang="es-PE" sz="2000" u="sng" dirty="0">
                <a:latin typeface="Calibri" pitchFamily="34" charset="0"/>
                <a:cs typeface="Calibri" pitchFamily="34" charset="0"/>
              </a:rPr>
              <a:t>y economía </a:t>
            </a:r>
            <a:r>
              <a:rPr lang="es-PE" sz="2000" dirty="0">
                <a:latin typeface="Calibri" pitchFamily="34" charset="0"/>
                <a:cs typeface="Calibri" pitchFamily="34" charset="0"/>
              </a:rPr>
              <a:t>en las operaciones de la entidad, así como la calidad de los servicios públicos que presta;</a:t>
            </a:r>
          </a:p>
          <a:p>
            <a:pPr lvl="1">
              <a:lnSpc>
                <a:spcPct val="90000"/>
              </a:lnSpc>
              <a:buClr>
                <a:schemeClr val="accent2"/>
              </a:buClr>
              <a:buSzPct val="70000"/>
              <a:buFont typeface="Wingdings" pitchFamily="2" charset="2"/>
              <a:buChar char="Ø"/>
              <a:defRPr/>
            </a:pPr>
            <a:r>
              <a:rPr lang="es-PE" sz="2000" dirty="0">
                <a:latin typeface="Calibri" pitchFamily="34" charset="0"/>
                <a:cs typeface="Calibri" pitchFamily="34" charset="0"/>
              </a:rPr>
              <a:t>Cuidar y resguardar los </a:t>
            </a:r>
            <a:r>
              <a:rPr lang="es-PE" sz="2000" u="sng" dirty="0">
                <a:latin typeface="Calibri" pitchFamily="34" charset="0"/>
                <a:cs typeface="Calibri" pitchFamily="34" charset="0"/>
              </a:rPr>
              <a:t>recursos</a:t>
            </a:r>
            <a:r>
              <a:rPr lang="es-PE" sz="2000" dirty="0">
                <a:latin typeface="Calibri" pitchFamily="34" charset="0"/>
                <a:cs typeface="Calibri" pitchFamily="34" charset="0"/>
              </a:rPr>
              <a:t> </a:t>
            </a:r>
            <a:r>
              <a:rPr lang="es-PE" sz="2000" u="sng" dirty="0">
                <a:latin typeface="Calibri" pitchFamily="34" charset="0"/>
                <a:cs typeface="Calibri" pitchFamily="34" charset="0"/>
              </a:rPr>
              <a:t>y bienes</a:t>
            </a:r>
            <a:r>
              <a:rPr lang="es-PE" sz="2000" dirty="0">
                <a:latin typeface="Calibri" pitchFamily="34" charset="0"/>
                <a:cs typeface="Calibri" pitchFamily="34" charset="0"/>
              </a:rPr>
              <a:t> del Estado contra cualquier forma de pérdida, deterioro, uso indebido y actos ilegales, así como, en general, contra todo hecho irregular o situación perjudicial que pudiera afectarlos;</a:t>
            </a:r>
          </a:p>
          <a:p>
            <a:pPr lvl="1">
              <a:lnSpc>
                <a:spcPct val="90000"/>
              </a:lnSpc>
              <a:buClr>
                <a:schemeClr val="accent2"/>
              </a:buClr>
              <a:buSzPct val="70000"/>
              <a:buFont typeface="Wingdings" pitchFamily="2" charset="2"/>
              <a:buChar char="Ø"/>
              <a:defRPr/>
            </a:pPr>
            <a:r>
              <a:rPr lang="es-PE" sz="2000" u="sng" dirty="0">
                <a:latin typeface="Calibri" pitchFamily="34" charset="0"/>
                <a:cs typeface="Calibri" pitchFamily="34" charset="0"/>
              </a:rPr>
              <a:t>Cumplir la normatividad</a:t>
            </a:r>
            <a:r>
              <a:rPr lang="es-PE" sz="2000" dirty="0">
                <a:latin typeface="Calibri" pitchFamily="34" charset="0"/>
                <a:cs typeface="Calibri" pitchFamily="34" charset="0"/>
              </a:rPr>
              <a:t> aplicable a la entidad y a sus operaciones;</a:t>
            </a:r>
          </a:p>
          <a:p>
            <a:pPr lvl="1">
              <a:lnSpc>
                <a:spcPct val="90000"/>
              </a:lnSpc>
              <a:buClr>
                <a:schemeClr val="accent2"/>
              </a:buClr>
              <a:buSzPct val="70000"/>
              <a:buFont typeface="Wingdings" pitchFamily="2" charset="2"/>
              <a:buChar char="Ø"/>
              <a:defRPr/>
            </a:pPr>
            <a:r>
              <a:rPr lang="es-PE" sz="2000" dirty="0">
                <a:latin typeface="Calibri" pitchFamily="34" charset="0"/>
                <a:cs typeface="Calibri" pitchFamily="34" charset="0"/>
              </a:rPr>
              <a:t>Garantizar la confiabilidad y oportunidad de la </a:t>
            </a:r>
            <a:r>
              <a:rPr lang="es-PE" sz="2000" u="sng" dirty="0">
                <a:latin typeface="Calibri" pitchFamily="34" charset="0"/>
                <a:cs typeface="Calibri" pitchFamily="34" charset="0"/>
              </a:rPr>
              <a:t>información;</a:t>
            </a:r>
          </a:p>
          <a:p>
            <a:pPr lvl="1">
              <a:lnSpc>
                <a:spcPct val="90000"/>
              </a:lnSpc>
              <a:buClr>
                <a:schemeClr val="accent2"/>
              </a:buClr>
              <a:buSzPct val="70000"/>
              <a:buFont typeface="Wingdings" pitchFamily="2" charset="2"/>
              <a:buChar char="Ø"/>
              <a:defRPr/>
            </a:pPr>
            <a:r>
              <a:rPr lang="es-PE" sz="2000" dirty="0">
                <a:latin typeface="Calibri" pitchFamily="34" charset="0"/>
                <a:cs typeface="Calibri" pitchFamily="34" charset="0"/>
              </a:rPr>
              <a:t>Fomentar e impulsar la práctica de</a:t>
            </a:r>
            <a:r>
              <a:rPr lang="es-PE" sz="2000" u="sng" dirty="0">
                <a:latin typeface="Calibri" pitchFamily="34" charset="0"/>
                <a:cs typeface="Calibri" pitchFamily="34" charset="0"/>
              </a:rPr>
              <a:t> valores institucionales;</a:t>
            </a:r>
          </a:p>
          <a:p>
            <a:pPr lvl="1">
              <a:lnSpc>
                <a:spcPct val="90000"/>
              </a:lnSpc>
              <a:buClr>
                <a:schemeClr val="accent2"/>
              </a:buClr>
              <a:buSzPct val="70000"/>
              <a:buFont typeface="Wingdings" pitchFamily="2" charset="2"/>
              <a:buChar char="Ø"/>
              <a:defRPr/>
            </a:pPr>
            <a:r>
              <a:rPr lang="es-PE" sz="2000" dirty="0">
                <a:latin typeface="Calibri" pitchFamily="34" charset="0"/>
                <a:cs typeface="Calibri" pitchFamily="34" charset="0"/>
              </a:rPr>
              <a:t>Promover el cumplimiento de los funcionarios o servidores públicos de </a:t>
            </a:r>
            <a:r>
              <a:rPr lang="es-PE" sz="2000" u="sng" dirty="0">
                <a:latin typeface="Calibri" pitchFamily="34" charset="0"/>
                <a:cs typeface="Calibri" pitchFamily="34" charset="0"/>
              </a:rPr>
              <a:t>rendir cuentas por los fondos y bienes públicos a su cargo o por una misión u objetivo encargado y aceptado</a:t>
            </a:r>
            <a:r>
              <a:rPr lang="es-PE" sz="2000" dirty="0">
                <a:latin typeface="Calibri" pitchFamily="34" charset="0"/>
                <a:cs typeface="Calibri" pitchFamily="34" charset="0"/>
              </a:rPr>
              <a:t>.</a:t>
            </a:r>
          </a:p>
          <a:p>
            <a:pPr marL="0" indent="0">
              <a:buNone/>
            </a:pPr>
            <a:endParaRPr lang="es-PE" dirty="0"/>
          </a:p>
        </p:txBody>
      </p:sp>
    </p:spTree>
    <p:extLst>
      <p:ext uri="{BB962C8B-B14F-4D97-AF65-F5344CB8AC3E}">
        <p14:creationId xmlns:p14="http://schemas.microsoft.com/office/powerpoint/2010/main" val="18019990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1"/>
          </p:nvPr>
        </p:nvSpPr>
        <p:spPr/>
        <p:txBody>
          <a:bodyPr/>
          <a:lstStyle/>
          <a:p>
            <a:pPr>
              <a:defRPr/>
            </a:pPr>
            <a:fld id="{1A259F1D-E35B-45AA-B096-16D394A504E8}" type="slidenum">
              <a:rPr lang="es-PE"/>
              <a:pPr>
                <a:defRPr/>
              </a:pPr>
              <a:t>6</a:t>
            </a:fld>
            <a:endParaRPr lang="es-PE"/>
          </a:p>
        </p:txBody>
      </p:sp>
      <p:sp>
        <p:nvSpPr>
          <p:cNvPr id="5" name="Text Box 29"/>
          <p:cNvSpPr txBox="1">
            <a:spLocks noChangeArrowheads="1"/>
          </p:cNvSpPr>
          <p:nvPr/>
        </p:nvSpPr>
        <p:spPr bwMode="auto">
          <a:xfrm>
            <a:off x="179388" y="5445125"/>
            <a:ext cx="154781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PE" sz="1500" b="1" dirty="0">
                <a:solidFill>
                  <a:schemeClr val="tx2">
                    <a:lumMod val="75000"/>
                  </a:schemeClr>
                </a:solidFill>
                <a:latin typeface="Verdana" pitchFamily="34" charset="0"/>
                <a:cs typeface="+mn-cs"/>
              </a:rPr>
              <a:t>1992</a:t>
            </a:r>
            <a:endParaRPr kumimoji="0" lang="es-ES" sz="1500" b="1" dirty="0">
              <a:solidFill>
                <a:schemeClr val="tx2">
                  <a:lumMod val="75000"/>
                </a:schemeClr>
              </a:solidFill>
              <a:latin typeface="Verdana" pitchFamily="34" charset="0"/>
              <a:cs typeface="+mn-cs"/>
            </a:endParaRPr>
          </a:p>
        </p:txBody>
      </p:sp>
      <p:sp>
        <p:nvSpPr>
          <p:cNvPr id="18437" name="Line 8"/>
          <p:cNvSpPr>
            <a:spLocks noChangeShapeType="1"/>
          </p:cNvSpPr>
          <p:nvPr/>
        </p:nvSpPr>
        <p:spPr bwMode="auto">
          <a:xfrm flipV="1">
            <a:off x="611560" y="2133600"/>
            <a:ext cx="8208590" cy="33027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PE"/>
          </a:p>
        </p:txBody>
      </p:sp>
      <p:graphicFrame>
        <p:nvGraphicFramePr>
          <p:cNvPr id="2" name="1 Diagrama"/>
          <p:cNvGraphicFramePr/>
          <p:nvPr/>
        </p:nvGraphicFramePr>
        <p:xfrm>
          <a:off x="250824" y="5373688"/>
          <a:ext cx="1261269" cy="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 Box 10"/>
          <p:cNvSpPr txBox="1">
            <a:spLocks noChangeArrowheads="1"/>
          </p:cNvSpPr>
          <p:nvPr/>
        </p:nvSpPr>
        <p:spPr bwMode="auto">
          <a:xfrm>
            <a:off x="1547813" y="5013325"/>
            <a:ext cx="97631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n-GB" sz="1500" b="1" dirty="0">
                <a:solidFill>
                  <a:schemeClr val="tx2">
                    <a:lumMod val="75000"/>
                  </a:schemeClr>
                </a:solidFill>
                <a:latin typeface="Verdana" pitchFamily="34" charset="0"/>
                <a:cs typeface="+mn-cs"/>
              </a:rPr>
              <a:t>2002</a:t>
            </a:r>
          </a:p>
        </p:txBody>
      </p:sp>
      <p:sp>
        <p:nvSpPr>
          <p:cNvPr id="18440" name="Line 11"/>
          <p:cNvSpPr>
            <a:spLocks noChangeShapeType="1"/>
          </p:cNvSpPr>
          <p:nvPr/>
        </p:nvSpPr>
        <p:spPr bwMode="auto">
          <a:xfrm>
            <a:off x="1258888" y="4941888"/>
            <a:ext cx="1265237"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10" name="Text Box 12"/>
          <p:cNvSpPr txBox="1">
            <a:spLocks noChangeArrowheads="1"/>
          </p:cNvSpPr>
          <p:nvPr/>
        </p:nvSpPr>
        <p:spPr bwMode="auto">
          <a:xfrm>
            <a:off x="2916238" y="4437063"/>
            <a:ext cx="16541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PE" sz="1500" b="1" dirty="0">
                <a:solidFill>
                  <a:schemeClr val="tx2">
                    <a:lumMod val="75000"/>
                  </a:schemeClr>
                </a:solidFill>
                <a:latin typeface="Verdana" pitchFamily="34" charset="0"/>
                <a:cs typeface="+mn-cs"/>
              </a:rPr>
              <a:t>2004</a:t>
            </a:r>
            <a:endParaRPr kumimoji="0" lang="en-GB" sz="1500" b="1" baseline="30000" dirty="0">
              <a:solidFill>
                <a:schemeClr val="tx2">
                  <a:lumMod val="75000"/>
                </a:schemeClr>
              </a:solidFill>
              <a:latin typeface="Verdana" pitchFamily="34" charset="0"/>
              <a:cs typeface="+mn-cs"/>
            </a:endParaRPr>
          </a:p>
        </p:txBody>
      </p:sp>
      <p:sp>
        <p:nvSpPr>
          <p:cNvPr id="18442" name="Line 13"/>
          <p:cNvSpPr>
            <a:spLocks noChangeShapeType="1"/>
          </p:cNvSpPr>
          <p:nvPr/>
        </p:nvSpPr>
        <p:spPr bwMode="auto">
          <a:xfrm flipV="1">
            <a:off x="2771775" y="4346575"/>
            <a:ext cx="971550" cy="1905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12" name="Text Box 17"/>
          <p:cNvSpPr txBox="1">
            <a:spLocks noChangeArrowheads="1"/>
          </p:cNvSpPr>
          <p:nvPr/>
        </p:nvSpPr>
        <p:spPr bwMode="auto">
          <a:xfrm>
            <a:off x="6084888" y="3213100"/>
            <a:ext cx="97631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ES" sz="1500" b="1" dirty="0">
                <a:solidFill>
                  <a:schemeClr val="tx2">
                    <a:lumMod val="75000"/>
                  </a:schemeClr>
                </a:solidFill>
                <a:latin typeface="Verdana" pitchFamily="34" charset="0"/>
                <a:cs typeface="+mn-cs"/>
              </a:rPr>
              <a:t>2008</a:t>
            </a:r>
            <a:endParaRPr kumimoji="0" lang="en-GB" sz="1500" b="1" dirty="0">
              <a:solidFill>
                <a:schemeClr val="tx2">
                  <a:lumMod val="75000"/>
                </a:schemeClr>
              </a:solidFill>
              <a:latin typeface="Verdana" pitchFamily="34" charset="0"/>
              <a:cs typeface="+mn-cs"/>
            </a:endParaRPr>
          </a:p>
        </p:txBody>
      </p:sp>
      <p:sp>
        <p:nvSpPr>
          <p:cNvPr id="18444" name="Line 18"/>
          <p:cNvSpPr>
            <a:spLocks noChangeShapeType="1"/>
          </p:cNvSpPr>
          <p:nvPr/>
        </p:nvSpPr>
        <p:spPr bwMode="auto">
          <a:xfrm>
            <a:off x="5940424" y="3141663"/>
            <a:ext cx="1007839" cy="3175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18445" name="Text Box 19"/>
          <p:cNvSpPr txBox="1">
            <a:spLocks noChangeArrowheads="1"/>
          </p:cNvSpPr>
          <p:nvPr/>
        </p:nvSpPr>
        <p:spPr bwMode="auto">
          <a:xfrm>
            <a:off x="250825" y="5805488"/>
            <a:ext cx="20875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PE" sz="1000" dirty="0">
                <a:latin typeface="Verdana" pitchFamily="34" charset="0"/>
              </a:rPr>
              <a:t>COSO I</a:t>
            </a:r>
          </a:p>
          <a:p>
            <a:pPr eaLnBrk="1" hangingPunct="1"/>
            <a:r>
              <a:rPr lang="es-PE" sz="1000" dirty="0">
                <a:latin typeface="Verdana" pitchFamily="34" charset="0"/>
              </a:rPr>
              <a:t>Control Interno Marco Integrado</a:t>
            </a:r>
          </a:p>
          <a:p>
            <a:pPr eaLnBrk="1" hangingPunct="1"/>
            <a:r>
              <a:rPr lang="es-PE" sz="1000" dirty="0">
                <a:latin typeface="Verdana" pitchFamily="34" charset="0"/>
              </a:rPr>
              <a:t>(Comisión </a:t>
            </a:r>
            <a:r>
              <a:rPr lang="es-PE" sz="1000" dirty="0" err="1">
                <a:latin typeface="Verdana" pitchFamily="34" charset="0"/>
              </a:rPr>
              <a:t>Treadway</a:t>
            </a:r>
            <a:r>
              <a:rPr lang="es-PE" sz="1000" dirty="0">
                <a:latin typeface="Verdana" pitchFamily="34" charset="0"/>
              </a:rPr>
              <a:t>)</a:t>
            </a:r>
            <a:endParaRPr lang="es-ES" sz="1000" dirty="0">
              <a:latin typeface="Verdana" pitchFamily="34" charset="0"/>
            </a:endParaRPr>
          </a:p>
        </p:txBody>
      </p:sp>
      <p:sp>
        <p:nvSpPr>
          <p:cNvPr id="18446" name="Text Box 20"/>
          <p:cNvSpPr txBox="1">
            <a:spLocks noChangeArrowheads="1"/>
          </p:cNvSpPr>
          <p:nvPr/>
        </p:nvSpPr>
        <p:spPr bwMode="auto">
          <a:xfrm>
            <a:off x="179388" y="3644900"/>
            <a:ext cx="14398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PE" sz="1000">
                <a:latin typeface="Verdana" pitchFamily="34" charset="0"/>
              </a:rPr>
              <a:t>Ley Marco Modernización del Estado Ley Nº 27658</a:t>
            </a:r>
            <a:endParaRPr lang="es-ES" sz="1000">
              <a:latin typeface="Verdana" pitchFamily="34" charset="0"/>
            </a:endParaRPr>
          </a:p>
        </p:txBody>
      </p:sp>
      <p:sp>
        <p:nvSpPr>
          <p:cNvPr id="18447" name="Text Box 21"/>
          <p:cNvSpPr txBox="1">
            <a:spLocks noChangeArrowheads="1"/>
          </p:cNvSpPr>
          <p:nvPr/>
        </p:nvSpPr>
        <p:spPr bwMode="auto">
          <a:xfrm>
            <a:off x="2627313" y="5734050"/>
            <a:ext cx="19446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a:latin typeface="Verdana" pitchFamily="34" charset="0"/>
              </a:rPr>
              <a:t>Ley Orgánica del Sistema Nacional de Control y de la Contraloría General de la República Nº 27785 - CGR</a:t>
            </a:r>
          </a:p>
        </p:txBody>
      </p:sp>
      <p:sp>
        <p:nvSpPr>
          <p:cNvPr id="18448" name="Text Box 22"/>
          <p:cNvSpPr txBox="1">
            <a:spLocks noChangeArrowheads="1"/>
          </p:cNvSpPr>
          <p:nvPr/>
        </p:nvSpPr>
        <p:spPr bwMode="auto">
          <a:xfrm>
            <a:off x="1547813" y="3141663"/>
            <a:ext cx="1657350"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a:latin typeface="Verdana" pitchFamily="34" charset="0"/>
              </a:rPr>
              <a:t>C</a:t>
            </a:r>
            <a:r>
              <a:rPr lang="es-PE" sz="1000">
                <a:latin typeface="Verdana" pitchFamily="34" charset="0"/>
              </a:rPr>
              <a:t>OSO II</a:t>
            </a:r>
          </a:p>
          <a:p>
            <a:pPr eaLnBrk="1" hangingPunct="1"/>
            <a:r>
              <a:rPr lang="es-PE" sz="1000">
                <a:latin typeface="Verdana" pitchFamily="34" charset="0"/>
              </a:rPr>
              <a:t>Gestión de Riesgos</a:t>
            </a:r>
          </a:p>
          <a:p>
            <a:pPr eaLnBrk="1" hangingPunct="1"/>
            <a:r>
              <a:rPr lang="es-PE" sz="1000">
                <a:latin typeface="Verdana" pitchFamily="34" charset="0"/>
              </a:rPr>
              <a:t>Corporativos – Marco Integrado</a:t>
            </a:r>
          </a:p>
          <a:p>
            <a:pPr eaLnBrk="1" hangingPunct="1"/>
            <a:endParaRPr lang="es-ES" sz="1200">
              <a:latin typeface="Verdana" pitchFamily="34" charset="0"/>
            </a:endParaRPr>
          </a:p>
        </p:txBody>
      </p:sp>
      <p:sp>
        <p:nvSpPr>
          <p:cNvPr id="18449" name="Line 23"/>
          <p:cNvSpPr>
            <a:spLocks noChangeShapeType="1"/>
          </p:cNvSpPr>
          <p:nvPr/>
        </p:nvSpPr>
        <p:spPr bwMode="auto">
          <a:xfrm flipH="1" flipV="1">
            <a:off x="1331912" y="5643562"/>
            <a:ext cx="395287" cy="377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0" name="Line 24"/>
          <p:cNvSpPr>
            <a:spLocks noChangeShapeType="1"/>
          </p:cNvSpPr>
          <p:nvPr/>
        </p:nvSpPr>
        <p:spPr bwMode="auto">
          <a:xfrm>
            <a:off x="827088" y="4292600"/>
            <a:ext cx="769937" cy="5476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1" name="Line 25"/>
          <p:cNvSpPr>
            <a:spLocks noChangeShapeType="1"/>
          </p:cNvSpPr>
          <p:nvPr/>
        </p:nvSpPr>
        <p:spPr bwMode="auto">
          <a:xfrm flipH="1" flipV="1">
            <a:off x="2339975" y="5229225"/>
            <a:ext cx="601663" cy="414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2" name="Line 26"/>
          <p:cNvSpPr>
            <a:spLocks noChangeShapeType="1"/>
          </p:cNvSpPr>
          <p:nvPr/>
        </p:nvSpPr>
        <p:spPr bwMode="auto">
          <a:xfrm>
            <a:off x="2484438" y="3860800"/>
            <a:ext cx="64770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3" name="Line 30"/>
          <p:cNvSpPr>
            <a:spLocks noChangeShapeType="1"/>
          </p:cNvSpPr>
          <p:nvPr/>
        </p:nvSpPr>
        <p:spPr bwMode="auto">
          <a:xfrm>
            <a:off x="4284662" y="3716338"/>
            <a:ext cx="1260475"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23" name="Text Box 31"/>
          <p:cNvSpPr txBox="1">
            <a:spLocks noChangeArrowheads="1"/>
          </p:cNvSpPr>
          <p:nvPr/>
        </p:nvSpPr>
        <p:spPr bwMode="auto">
          <a:xfrm>
            <a:off x="4643438" y="3716338"/>
            <a:ext cx="901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ES" sz="1500" b="1" dirty="0">
                <a:solidFill>
                  <a:schemeClr val="tx2">
                    <a:lumMod val="75000"/>
                  </a:schemeClr>
                </a:solidFill>
                <a:latin typeface="Verdana" pitchFamily="34" charset="0"/>
                <a:cs typeface="+mn-cs"/>
              </a:rPr>
              <a:t>2006</a:t>
            </a:r>
            <a:endParaRPr kumimoji="0" lang="en-GB" sz="1500" b="1" baseline="30000" dirty="0">
              <a:solidFill>
                <a:schemeClr val="tx2">
                  <a:lumMod val="75000"/>
                </a:schemeClr>
              </a:solidFill>
              <a:latin typeface="Verdana" pitchFamily="34" charset="0"/>
              <a:cs typeface="+mn-cs"/>
            </a:endParaRPr>
          </a:p>
        </p:txBody>
      </p:sp>
      <p:sp>
        <p:nvSpPr>
          <p:cNvPr id="18455" name="Text Box 32">
            <a:hlinkClick r:id="rId7" action="ppaction://hlinkfile"/>
          </p:cNvPr>
          <p:cNvSpPr txBox="1">
            <a:spLocks noChangeArrowheads="1"/>
          </p:cNvSpPr>
          <p:nvPr/>
        </p:nvSpPr>
        <p:spPr bwMode="auto">
          <a:xfrm>
            <a:off x="2484438" y="2420938"/>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dirty="0">
                <a:latin typeface="Verdana" pitchFamily="34" charset="0"/>
              </a:rPr>
              <a:t>Ley </a:t>
            </a:r>
            <a:r>
              <a:rPr lang="es-PE" sz="1000" dirty="0">
                <a:latin typeface="Tahoma" pitchFamily="34" charset="0"/>
              </a:rPr>
              <a:t>Nº 28716 </a:t>
            </a:r>
            <a:r>
              <a:rPr lang="es-ES" sz="1000" dirty="0">
                <a:latin typeface="Verdana" pitchFamily="34" charset="0"/>
              </a:rPr>
              <a:t>de Control Interno de las Entidades del Estado </a:t>
            </a:r>
            <a:r>
              <a:rPr lang="es-PE" sz="1000" dirty="0">
                <a:latin typeface="Verdana" pitchFamily="34" charset="0"/>
              </a:rPr>
              <a:t>Ley</a:t>
            </a:r>
          </a:p>
        </p:txBody>
      </p:sp>
      <p:sp>
        <p:nvSpPr>
          <p:cNvPr id="18456" name="Line 33"/>
          <p:cNvSpPr>
            <a:spLocks noChangeShapeType="1"/>
          </p:cNvSpPr>
          <p:nvPr/>
        </p:nvSpPr>
        <p:spPr bwMode="auto">
          <a:xfrm>
            <a:off x="3635375" y="3068638"/>
            <a:ext cx="615950" cy="3921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7" name="Text Box 34"/>
          <p:cNvSpPr txBox="1">
            <a:spLocks noChangeArrowheads="1"/>
          </p:cNvSpPr>
          <p:nvPr/>
        </p:nvSpPr>
        <p:spPr bwMode="auto">
          <a:xfrm>
            <a:off x="5076825" y="4581525"/>
            <a:ext cx="15843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a:latin typeface="Verdana" pitchFamily="34" charset="0"/>
              </a:rPr>
              <a:t>Normas de </a:t>
            </a:r>
          </a:p>
          <a:p>
            <a:pPr eaLnBrk="1" hangingPunct="1"/>
            <a:r>
              <a:rPr lang="es-ES" sz="1000">
                <a:latin typeface="Verdana" pitchFamily="34" charset="0"/>
              </a:rPr>
              <a:t>Control Interno </a:t>
            </a:r>
          </a:p>
          <a:p>
            <a:pPr eaLnBrk="1" hangingPunct="1"/>
            <a:r>
              <a:rPr lang="es-ES" sz="1000">
                <a:latin typeface="Verdana" pitchFamily="34" charset="0"/>
              </a:rPr>
              <a:t>RC 320-2006-CGR</a:t>
            </a:r>
          </a:p>
        </p:txBody>
      </p:sp>
      <p:sp>
        <p:nvSpPr>
          <p:cNvPr id="18458" name="Line 35"/>
          <p:cNvSpPr>
            <a:spLocks noChangeShapeType="1"/>
          </p:cNvSpPr>
          <p:nvPr/>
        </p:nvSpPr>
        <p:spPr bwMode="auto">
          <a:xfrm flipH="1" flipV="1">
            <a:off x="4932363" y="4076700"/>
            <a:ext cx="7207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59" name="Text Box 36"/>
          <p:cNvSpPr txBox="1">
            <a:spLocks noChangeArrowheads="1"/>
          </p:cNvSpPr>
          <p:nvPr/>
        </p:nvSpPr>
        <p:spPr bwMode="auto">
          <a:xfrm>
            <a:off x="4859338" y="1989138"/>
            <a:ext cx="16573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a:latin typeface="Verdana" pitchFamily="34" charset="0"/>
              </a:rPr>
              <a:t>Guía para la</a:t>
            </a:r>
          </a:p>
          <a:p>
            <a:pPr eaLnBrk="1" hangingPunct="1"/>
            <a:r>
              <a:rPr lang="es-PE" sz="1000">
                <a:latin typeface="Verdana" pitchFamily="34" charset="0"/>
              </a:rPr>
              <a:t>Implementación del</a:t>
            </a:r>
            <a:endParaRPr lang="es-ES" sz="1000">
              <a:latin typeface="Verdana" pitchFamily="34" charset="0"/>
            </a:endParaRPr>
          </a:p>
          <a:p>
            <a:pPr eaLnBrk="1" hangingPunct="1"/>
            <a:r>
              <a:rPr lang="es-ES" sz="1000">
                <a:latin typeface="Verdana" pitchFamily="34" charset="0"/>
              </a:rPr>
              <a:t>Control Interno </a:t>
            </a:r>
          </a:p>
          <a:p>
            <a:pPr eaLnBrk="1" hangingPunct="1"/>
            <a:r>
              <a:rPr lang="es-ES" sz="1000">
                <a:latin typeface="Verdana" pitchFamily="34" charset="0"/>
              </a:rPr>
              <a:t>RC 458-2008 - CGR</a:t>
            </a:r>
          </a:p>
        </p:txBody>
      </p:sp>
      <p:sp>
        <p:nvSpPr>
          <p:cNvPr id="18460" name="Line 33"/>
          <p:cNvSpPr>
            <a:spLocks noChangeShapeType="1"/>
          </p:cNvSpPr>
          <p:nvPr/>
        </p:nvSpPr>
        <p:spPr bwMode="auto">
          <a:xfrm>
            <a:off x="5219700" y="2708275"/>
            <a:ext cx="615950" cy="3921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8461" name="Line 18"/>
          <p:cNvSpPr>
            <a:spLocks noChangeShapeType="1"/>
          </p:cNvSpPr>
          <p:nvPr/>
        </p:nvSpPr>
        <p:spPr bwMode="auto">
          <a:xfrm>
            <a:off x="6732588" y="2781300"/>
            <a:ext cx="1116012"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18462" name="Line 18"/>
          <p:cNvSpPr>
            <a:spLocks noChangeShapeType="1"/>
          </p:cNvSpPr>
          <p:nvPr/>
        </p:nvSpPr>
        <p:spPr bwMode="auto">
          <a:xfrm>
            <a:off x="7956550" y="2276475"/>
            <a:ext cx="827088" cy="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s-PE"/>
          </a:p>
        </p:txBody>
      </p:sp>
      <p:sp>
        <p:nvSpPr>
          <p:cNvPr id="32" name="Text Box 17"/>
          <p:cNvSpPr txBox="1">
            <a:spLocks noChangeArrowheads="1"/>
          </p:cNvSpPr>
          <p:nvPr/>
        </p:nvSpPr>
        <p:spPr bwMode="auto">
          <a:xfrm>
            <a:off x="7956550" y="2420938"/>
            <a:ext cx="9763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ES" sz="1500" b="1" dirty="0">
                <a:solidFill>
                  <a:schemeClr val="tx2">
                    <a:lumMod val="75000"/>
                  </a:schemeClr>
                </a:solidFill>
                <a:latin typeface="Verdana" pitchFamily="34" charset="0"/>
                <a:cs typeface="+mn-cs"/>
              </a:rPr>
              <a:t>2011</a:t>
            </a:r>
            <a:endParaRPr kumimoji="0" lang="en-GB" sz="1500" b="1" dirty="0">
              <a:solidFill>
                <a:schemeClr val="tx2">
                  <a:lumMod val="75000"/>
                </a:schemeClr>
              </a:solidFill>
              <a:latin typeface="Verdana" pitchFamily="34" charset="0"/>
              <a:cs typeface="+mn-cs"/>
            </a:endParaRPr>
          </a:p>
        </p:txBody>
      </p:sp>
      <p:sp>
        <p:nvSpPr>
          <p:cNvPr id="33" name="Text Box 17"/>
          <p:cNvSpPr txBox="1">
            <a:spLocks noChangeArrowheads="1"/>
          </p:cNvSpPr>
          <p:nvPr/>
        </p:nvSpPr>
        <p:spPr bwMode="auto">
          <a:xfrm>
            <a:off x="7092950" y="2852738"/>
            <a:ext cx="9763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1600">
                <a:solidFill>
                  <a:schemeClr val="tx1"/>
                </a:solidFill>
                <a:latin typeface="Tahoma" pitchFamily="34" charset="0"/>
              </a:defRPr>
            </a:lvl1pPr>
            <a:lvl2pPr marL="742950" indent="-285750">
              <a:defRPr kumimoji="1" sz="1600">
                <a:solidFill>
                  <a:schemeClr val="tx1"/>
                </a:solidFill>
                <a:latin typeface="Tahoma" pitchFamily="34" charset="0"/>
              </a:defRPr>
            </a:lvl2pPr>
            <a:lvl3pPr marL="1143000" indent="-228600">
              <a:defRPr kumimoji="1" sz="1600">
                <a:solidFill>
                  <a:schemeClr val="tx1"/>
                </a:solidFill>
                <a:latin typeface="Tahoma" pitchFamily="34" charset="0"/>
              </a:defRPr>
            </a:lvl3pPr>
            <a:lvl4pPr marL="1600200" indent="-228600">
              <a:defRPr kumimoji="1" sz="1600">
                <a:solidFill>
                  <a:schemeClr val="tx1"/>
                </a:solidFill>
                <a:latin typeface="Tahoma" pitchFamily="34" charset="0"/>
              </a:defRPr>
            </a:lvl4pPr>
            <a:lvl5pPr marL="2057400" indent="-228600">
              <a:defRPr kumimoji="1" sz="1600">
                <a:solidFill>
                  <a:schemeClr val="tx1"/>
                </a:solidFill>
                <a:latin typeface="Tahoma" pitchFamily="34" charset="0"/>
              </a:defRPr>
            </a:lvl5pPr>
            <a:lvl6pPr marL="2514600" indent="-228600" algn="just" eaLnBrk="0" fontAlgn="base" hangingPunct="0">
              <a:spcBef>
                <a:spcPct val="0"/>
              </a:spcBef>
              <a:spcAft>
                <a:spcPct val="0"/>
              </a:spcAft>
              <a:buChar char="•"/>
              <a:defRPr kumimoji="1" sz="1600">
                <a:solidFill>
                  <a:schemeClr val="tx1"/>
                </a:solidFill>
                <a:latin typeface="Tahoma" pitchFamily="34" charset="0"/>
              </a:defRPr>
            </a:lvl6pPr>
            <a:lvl7pPr marL="2971800" indent="-228600" algn="just" eaLnBrk="0" fontAlgn="base" hangingPunct="0">
              <a:spcBef>
                <a:spcPct val="0"/>
              </a:spcBef>
              <a:spcAft>
                <a:spcPct val="0"/>
              </a:spcAft>
              <a:buChar char="•"/>
              <a:defRPr kumimoji="1" sz="1600">
                <a:solidFill>
                  <a:schemeClr val="tx1"/>
                </a:solidFill>
                <a:latin typeface="Tahoma" pitchFamily="34" charset="0"/>
              </a:defRPr>
            </a:lvl7pPr>
            <a:lvl8pPr marL="3429000" indent="-228600" algn="just" eaLnBrk="0" fontAlgn="base" hangingPunct="0">
              <a:spcBef>
                <a:spcPct val="0"/>
              </a:spcBef>
              <a:spcAft>
                <a:spcPct val="0"/>
              </a:spcAft>
              <a:buChar char="•"/>
              <a:defRPr kumimoji="1" sz="1600">
                <a:solidFill>
                  <a:schemeClr val="tx1"/>
                </a:solidFill>
                <a:latin typeface="Tahoma" pitchFamily="34" charset="0"/>
              </a:defRPr>
            </a:lvl8pPr>
            <a:lvl9pPr marL="3886200" indent="-228600" algn="just" eaLnBrk="0" fontAlgn="base" hangingPunct="0">
              <a:spcBef>
                <a:spcPct val="0"/>
              </a:spcBef>
              <a:spcAft>
                <a:spcPct val="0"/>
              </a:spcAft>
              <a:buChar char="•"/>
              <a:defRPr kumimoji="1" sz="1600">
                <a:solidFill>
                  <a:schemeClr val="tx1"/>
                </a:solidFill>
                <a:latin typeface="Tahoma" pitchFamily="34" charset="0"/>
              </a:defRPr>
            </a:lvl9pPr>
          </a:lstStyle>
          <a:p>
            <a:pPr algn="ctr" fontAlgn="auto">
              <a:spcBef>
                <a:spcPct val="50000"/>
              </a:spcBef>
              <a:spcAft>
                <a:spcPts val="0"/>
              </a:spcAft>
              <a:defRPr/>
            </a:pPr>
            <a:r>
              <a:rPr kumimoji="0" lang="es-ES" sz="1500" b="1" dirty="0">
                <a:solidFill>
                  <a:schemeClr val="tx2">
                    <a:lumMod val="75000"/>
                  </a:schemeClr>
                </a:solidFill>
                <a:latin typeface="Verdana" pitchFamily="34" charset="0"/>
                <a:cs typeface="+mn-cs"/>
              </a:rPr>
              <a:t>2009</a:t>
            </a:r>
            <a:endParaRPr kumimoji="0" lang="en-GB" sz="1500" b="1" dirty="0">
              <a:solidFill>
                <a:schemeClr val="tx2">
                  <a:lumMod val="75000"/>
                </a:schemeClr>
              </a:solidFill>
              <a:latin typeface="Verdana" pitchFamily="34" charset="0"/>
              <a:cs typeface="+mn-cs"/>
            </a:endParaRPr>
          </a:p>
        </p:txBody>
      </p:sp>
      <p:sp>
        <p:nvSpPr>
          <p:cNvPr id="18465" name="Text Box 36"/>
          <p:cNvSpPr txBox="1">
            <a:spLocks noChangeArrowheads="1"/>
          </p:cNvSpPr>
          <p:nvPr/>
        </p:nvSpPr>
        <p:spPr bwMode="auto">
          <a:xfrm>
            <a:off x="7164388" y="3213100"/>
            <a:ext cx="16573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a:latin typeface="Verdana" pitchFamily="34" charset="0"/>
              </a:rPr>
              <a:t>D.U Nº 067-2009</a:t>
            </a:r>
          </a:p>
          <a:p>
            <a:pPr eaLnBrk="1" hangingPunct="1"/>
            <a:r>
              <a:rPr lang="es-ES" sz="1000">
                <a:latin typeface="Verdana" pitchFamily="34" charset="0"/>
              </a:rPr>
              <a:t>Decreto de Urgencia que modifica el Art. 10 de la Ley Nª 28716</a:t>
            </a:r>
          </a:p>
        </p:txBody>
      </p:sp>
      <p:sp>
        <p:nvSpPr>
          <p:cNvPr id="18466" name="Text Box 36"/>
          <p:cNvSpPr txBox="1">
            <a:spLocks noChangeArrowheads="1"/>
          </p:cNvSpPr>
          <p:nvPr/>
        </p:nvSpPr>
        <p:spPr bwMode="auto">
          <a:xfrm>
            <a:off x="6911975" y="1484313"/>
            <a:ext cx="20891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s-ES" sz="1000" dirty="0">
                <a:latin typeface="Verdana" pitchFamily="34" charset="0"/>
              </a:rPr>
              <a:t>Ley Nº 29743 – Ley que modifica el Articulo 10ª de la Ley Nº 28716, Ley de Control Interno de las Entidades del </a:t>
            </a:r>
            <a:r>
              <a:rPr lang="es-ES" sz="1000" dirty="0" smtClean="0">
                <a:latin typeface="Verdana" pitchFamily="34" charset="0"/>
              </a:rPr>
              <a:t>Estado               </a:t>
            </a:r>
            <a:endParaRPr lang="es-ES" sz="1000" dirty="0">
              <a:latin typeface="Verdana" pitchFamily="34" charset="0"/>
            </a:endParaRPr>
          </a:p>
        </p:txBody>
      </p:sp>
      <p:sp>
        <p:nvSpPr>
          <p:cNvPr id="37" name="35 CuadroTexto"/>
          <p:cNvSpPr txBox="1">
            <a:spLocks noGrp="1" noChangeArrowheads="1"/>
          </p:cNvSpPr>
          <p:nvPr>
            <p:ph type="title"/>
          </p:nvPr>
        </p:nvSpPr>
        <p:spPr bwMode="auto">
          <a:xfrm>
            <a:off x="457200" y="122863"/>
            <a:ext cx="82296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PE" dirty="0" smtClean="0"/>
              <a:t>Línea de tiempo de la normativa relacionada al control interno</a:t>
            </a:r>
            <a:endParaRPr lang="es-PE" dirty="0"/>
          </a:p>
        </p:txBody>
      </p:sp>
    </p:spTree>
    <p:extLst>
      <p:ext uri="{BB962C8B-B14F-4D97-AF65-F5344CB8AC3E}">
        <p14:creationId xmlns:p14="http://schemas.microsoft.com/office/powerpoint/2010/main" val="257182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PE" dirty="0" smtClean="0"/>
              <a:t>Características del control interno</a:t>
            </a:r>
            <a:endParaRPr lang="es-PE" dirty="0"/>
          </a:p>
        </p:txBody>
      </p:sp>
      <p:sp>
        <p:nvSpPr>
          <p:cNvPr id="3" name="2 Marcador de contenido"/>
          <p:cNvSpPr>
            <a:spLocks noGrp="1"/>
          </p:cNvSpPr>
          <p:nvPr>
            <p:ph idx="1"/>
          </p:nvPr>
        </p:nvSpPr>
        <p:spPr>
          <a:xfrm>
            <a:off x="457200" y="1600201"/>
            <a:ext cx="8229600" cy="3917032"/>
          </a:xfrm>
        </p:spPr>
        <p:txBody>
          <a:bodyPr>
            <a:noAutofit/>
          </a:bodyPr>
          <a:lstStyle/>
          <a:p>
            <a:pPr algn="just">
              <a:defRPr/>
            </a:pPr>
            <a:r>
              <a:rPr lang="es-PE" sz="2400" dirty="0"/>
              <a:t>Es un proceso continuo  que fluye por toda la </a:t>
            </a:r>
            <a:r>
              <a:rPr lang="es-PE" sz="2400" dirty="0" smtClean="0"/>
              <a:t>entidad.</a:t>
            </a:r>
            <a:endParaRPr lang="es-PE" sz="2400" dirty="0"/>
          </a:p>
          <a:p>
            <a:pPr algn="just">
              <a:defRPr/>
            </a:pPr>
            <a:r>
              <a:rPr lang="es-PE" sz="2400" dirty="0"/>
              <a:t>Es realizado por su personal en todos los niveles de la </a:t>
            </a:r>
            <a:r>
              <a:rPr lang="es-PE" sz="2400" dirty="0" smtClean="0"/>
              <a:t>organización.</a:t>
            </a:r>
            <a:endParaRPr lang="es-PE" sz="2400" dirty="0"/>
          </a:p>
          <a:p>
            <a:pPr algn="just">
              <a:defRPr/>
            </a:pPr>
            <a:r>
              <a:rPr lang="es-PE" sz="2400" dirty="0"/>
              <a:t>Se aplica en el establecimiento de la </a:t>
            </a:r>
            <a:r>
              <a:rPr lang="es-PE" sz="2400" dirty="0" smtClean="0"/>
              <a:t>estrategia.</a:t>
            </a:r>
            <a:endParaRPr lang="es-PE" sz="2400" dirty="0"/>
          </a:p>
          <a:p>
            <a:pPr algn="just">
              <a:defRPr/>
            </a:pPr>
            <a:r>
              <a:rPr lang="es-PE" sz="2400" dirty="0"/>
              <a:t>Se aplica en toda la entidad, en cada nivel y unidad, e incluye adoptar una perspectiva del riesgo a nivel conjunto de la </a:t>
            </a:r>
            <a:r>
              <a:rPr lang="es-PE" sz="2400" dirty="0" smtClean="0"/>
              <a:t>entidad.</a:t>
            </a:r>
            <a:endParaRPr lang="es-PE" sz="2400" dirty="0"/>
          </a:p>
          <a:p>
            <a:pPr algn="just">
              <a:defRPr/>
            </a:pPr>
            <a:r>
              <a:rPr lang="es-PE" sz="2400" dirty="0"/>
              <a:t>Está diseñado para identificar acontecimientos potenciales que, de ocurrir, afectarían a la entidad y para gestionar los riesgos dentro del nivel de riesgo </a:t>
            </a:r>
            <a:r>
              <a:rPr lang="es-PE" sz="2400" dirty="0" smtClean="0"/>
              <a:t>aceptado.</a:t>
            </a:r>
            <a:endParaRPr lang="es-PE" sz="2400" dirty="0"/>
          </a:p>
          <a:p>
            <a:pPr algn="just">
              <a:defRPr/>
            </a:pPr>
            <a:r>
              <a:rPr lang="es-PE" sz="2400" dirty="0"/>
              <a:t>Es capaz de proporcionar una seguridad razonable </a:t>
            </a:r>
            <a:r>
              <a:rPr lang="es-PE" sz="2400" dirty="0" smtClean="0"/>
              <a:t>a </a:t>
            </a:r>
            <a:r>
              <a:rPr lang="es-PE" sz="2400" dirty="0"/>
              <a:t>la dirección de una </a:t>
            </a:r>
            <a:r>
              <a:rPr lang="es-PE" sz="2400" dirty="0" smtClean="0"/>
              <a:t>entidad sobre su manejo administrativo y operativo.</a:t>
            </a:r>
            <a:endParaRPr lang="es-PE" sz="2400" dirty="0"/>
          </a:p>
          <a:p>
            <a:pPr marL="0" indent="0">
              <a:buNone/>
            </a:pPr>
            <a:endParaRPr lang="es-PE" sz="2400" dirty="0"/>
          </a:p>
        </p:txBody>
      </p:sp>
    </p:spTree>
    <p:extLst>
      <p:ext uri="{BB962C8B-B14F-4D97-AF65-F5344CB8AC3E}">
        <p14:creationId xmlns:p14="http://schemas.microsoft.com/office/powerpoint/2010/main" val="4893151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PE" dirty="0" smtClean="0"/>
              <a:t>Implementación de la estructura de control interno</a:t>
            </a:r>
            <a:endParaRPr lang="es-PE" dirty="0"/>
          </a:p>
        </p:txBody>
      </p:sp>
      <p:sp>
        <p:nvSpPr>
          <p:cNvPr id="3" name="2 Marcador de contenido"/>
          <p:cNvSpPr>
            <a:spLocks noGrp="1"/>
          </p:cNvSpPr>
          <p:nvPr>
            <p:ph idx="1"/>
          </p:nvPr>
        </p:nvSpPr>
        <p:spPr>
          <a:xfrm>
            <a:off x="1115616" y="1600200"/>
            <a:ext cx="7128792" cy="4781128"/>
          </a:xfrm>
        </p:spPr>
        <p:txBody>
          <a:bodyPr>
            <a:normAutofit fontScale="40000" lnSpcReduction="20000"/>
          </a:bodyPr>
          <a:lstStyle/>
          <a:p>
            <a:endParaRPr lang="es-PE" dirty="0"/>
          </a:p>
          <a:p>
            <a:pPr marL="0" indent="0" algn="just">
              <a:buNone/>
            </a:pPr>
            <a:r>
              <a:rPr lang="es-PE" sz="4300" dirty="0"/>
              <a:t>Para el proceso de implementación del SCI la guía considera tres fases:</a:t>
            </a:r>
          </a:p>
          <a:p>
            <a:pPr marL="0" indent="0" algn="just">
              <a:buNone/>
            </a:pPr>
            <a:r>
              <a:rPr lang="es-PE" sz="4300" dirty="0"/>
              <a:t> </a:t>
            </a:r>
          </a:p>
          <a:p>
            <a:pPr marL="0" indent="0" algn="just">
              <a:buNone/>
            </a:pPr>
            <a:r>
              <a:rPr lang="es-PE" sz="4300" dirty="0"/>
              <a:t>• La primera fase es la </a:t>
            </a:r>
            <a:r>
              <a:rPr lang="es-PE" sz="4300" b="1" dirty="0"/>
              <a:t>Planificación, la cual tiene como objetivo la formulación </a:t>
            </a:r>
            <a:r>
              <a:rPr lang="es-PE" sz="4300" b="1" dirty="0" smtClean="0"/>
              <a:t>de </a:t>
            </a:r>
            <a:r>
              <a:rPr lang="es-PE" sz="4300" dirty="0" smtClean="0"/>
              <a:t>un </a:t>
            </a:r>
            <a:r>
              <a:rPr lang="es-PE" sz="4300" dirty="0"/>
              <a:t>Plan de Trabajo que incluya los procedimientos orientados a </a:t>
            </a:r>
            <a:r>
              <a:rPr lang="es-PE" sz="4300" dirty="0" smtClean="0"/>
              <a:t>implementar adecuadamente </a:t>
            </a:r>
            <a:r>
              <a:rPr lang="es-PE" sz="4300" dirty="0"/>
              <a:t>el SCI, en base a un diagnóstico  previamente elaborado. </a:t>
            </a:r>
            <a:r>
              <a:rPr lang="es-PE" sz="4300" dirty="0" smtClean="0"/>
              <a:t>Son aspectos </a:t>
            </a:r>
            <a:r>
              <a:rPr lang="es-PE" sz="4300" dirty="0"/>
              <a:t>inherentes a esta fase asegurar el compromiso  de la Alta Dirección y </a:t>
            </a:r>
            <a:r>
              <a:rPr lang="es-PE" sz="4300" dirty="0" smtClean="0"/>
              <a:t>la conformación </a:t>
            </a:r>
            <a:r>
              <a:rPr lang="es-PE" sz="4300" dirty="0"/>
              <a:t>de un comité de Control Interno; </a:t>
            </a:r>
          </a:p>
          <a:p>
            <a:pPr marL="0" indent="0" algn="just">
              <a:buNone/>
            </a:pPr>
            <a:r>
              <a:rPr lang="es-PE" sz="4300" dirty="0"/>
              <a:t> </a:t>
            </a:r>
          </a:p>
          <a:p>
            <a:pPr marL="0" indent="0" algn="just">
              <a:buNone/>
            </a:pPr>
            <a:r>
              <a:rPr lang="es-PE" sz="4300" dirty="0"/>
              <a:t>• La segunda fase es la </a:t>
            </a:r>
            <a:r>
              <a:rPr lang="es-PE" sz="4300" b="1" dirty="0"/>
              <a:t>Ejecución, en la que se implantará el SCI en sus procesos</a:t>
            </a:r>
            <a:r>
              <a:rPr lang="es-PE" sz="4300" b="1" dirty="0" smtClean="0"/>
              <a:t>, </a:t>
            </a:r>
            <a:r>
              <a:rPr lang="es-PE" sz="4300" dirty="0" smtClean="0"/>
              <a:t>actividades</a:t>
            </a:r>
            <a:r>
              <a:rPr lang="es-PE" sz="4300" dirty="0"/>
              <a:t>, recursos, operaciones y actos institucionales, para lo cual la </a:t>
            </a:r>
            <a:r>
              <a:rPr lang="es-PE" sz="4300" dirty="0" smtClean="0"/>
              <a:t>entidad procede </a:t>
            </a:r>
            <a:r>
              <a:rPr lang="es-PE" sz="4300" dirty="0"/>
              <a:t>al desarrollo del Plan de Trabajo para la implantación del SCI; </a:t>
            </a:r>
          </a:p>
          <a:p>
            <a:pPr marL="0" indent="0" algn="just">
              <a:buNone/>
            </a:pPr>
            <a:r>
              <a:rPr lang="es-PE" sz="4300" dirty="0"/>
              <a:t> </a:t>
            </a:r>
          </a:p>
          <a:p>
            <a:pPr marL="0" indent="0" algn="just">
              <a:buNone/>
            </a:pPr>
            <a:r>
              <a:rPr lang="es-PE" sz="4300" dirty="0"/>
              <a:t>•  La tercera fase es la </a:t>
            </a:r>
            <a:r>
              <a:rPr lang="es-PE" sz="4300" b="1" dirty="0"/>
              <a:t>Evaluación, en la que se evalúan los avances logrados y </a:t>
            </a:r>
            <a:r>
              <a:rPr lang="es-PE" sz="4300" b="1" dirty="0" smtClean="0"/>
              <a:t>las </a:t>
            </a:r>
            <a:r>
              <a:rPr lang="es-PE" sz="4300" dirty="0" smtClean="0"/>
              <a:t>limitaciones </a:t>
            </a:r>
            <a:r>
              <a:rPr lang="es-PE" sz="4300" dirty="0"/>
              <a:t>encontradas en el proceso de implementación como parte de </a:t>
            </a:r>
            <a:r>
              <a:rPr lang="es-PE" sz="4300" dirty="0" smtClean="0"/>
              <a:t>la autoevaluación </a:t>
            </a:r>
            <a:r>
              <a:rPr lang="es-PE" sz="4300" dirty="0"/>
              <a:t>mencionada en el componente de Supervisión. </a:t>
            </a:r>
          </a:p>
          <a:p>
            <a:pPr marL="0" indent="0">
              <a:buNone/>
            </a:pPr>
            <a:endParaRPr lang="es-PE" sz="4300" dirty="0"/>
          </a:p>
          <a:p>
            <a:pPr marL="0" indent="0">
              <a:buNone/>
            </a:pPr>
            <a:r>
              <a:rPr lang="es-PE" sz="4300" dirty="0"/>
              <a:t> </a:t>
            </a:r>
          </a:p>
        </p:txBody>
      </p:sp>
    </p:spTree>
    <p:extLst>
      <p:ext uri="{BB962C8B-B14F-4D97-AF65-F5344CB8AC3E}">
        <p14:creationId xmlns:p14="http://schemas.microsoft.com/office/powerpoint/2010/main" val="2459711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PE" sz="4000" dirty="0" smtClean="0"/>
              <a:t>METODOLOGIA:</a:t>
            </a:r>
            <a:endParaRPr lang="es-PE" sz="4000" dirty="0"/>
          </a:p>
        </p:txBody>
      </p:sp>
      <p:sp>
        <p:nvSpPr>
          <p:cNvPr id="3" name="2 Marcador de contenido"/>
          <p:cNvSpPr>
            <a:spLocks noGrp="1"/>
          </p:cNvSpPr>
          <p:nvPr>
            <p:ph idx="1"/>
          </p:nvPr>
        </p:nvSpPr>
        <p:spPr>
          <a:xfrm>
            <a:off x="457200" y="1340768"/>
            <a:ext cx="8229600" cy="4785395"/>
          </a:xfrm>
        </p:spPr>
        <p:txBody>
          <a:bodyPr>
            <a:normAutofit fontScale="77500" lnSpcReduction="20000"/>
          </a:bodyPr>
          <a:lstStyle/>
          <a:p>
            <a:pPr algn="just"/>
            <a:r>
              <a:rPr lang="es-ES" sz="3000" dirty="0"/>
              <a:t>Para determinar el nivel de percepción que tienen los funcionarios y servidores del </a:t>
            </a:r>
            <a:r>
              <a:rPr lang="es-ES" sz="3000" dirty="0" smtClean="0"/>
              <a:t>Programa Nacional de Asistencia Solidaria Pensión 65, </a:t>
            </a:r>
            <a:r>
              <a:rPr lang="es-ES" sz="3000" dirty="0"/>
              <a:t>respecto a la incorporación de los componentes de control interno en el </a:t>
            </a:r>
            <a:r>
              <a:rPr lang="es-ES" sz="3000" dirty="0" smtClean="0"/>
              <a:t>Sistema </a:t>
            </a:r>
            <a:r>
              <a:rPr lang="es-ES" sz="3000" dirty="0"/>
              <a:t>de Control, se </a:t>
            </a:r>
            <a:r>
              <a:rPr lang="es-ES" sz="3000" dirty="0" smtClean="0"/>
              <a:t>aplicaran </a:t>
            </a:r>
            <a:r>
              <a:rPr lang="es-ES" sz="3000" dirty="0"/>
              <a:t>encuestas de control - CSA (Técnica de Autoevaluación de Controles), basados en el enfoque del Marco Integrado de Control Interno COSO, así como </a:t>
            </a:r>
            <a:r>
              <a:rPr lang="es-ES" sz="3000" dirty="0" smtClean="0"/>
              <a:t>lo establecido </a:t>
            </a:r>
            <a:r>
              <a:rPr lang="es-ES" sz="3000" dirty="0"/>
              <a:t>en la Resolución de Contraloría General Nº 320-2006-CG “Normas de Control Interno</a:t>
            </a:r>
            <a:r>
              <a:rPr lang="es-ES" sz="3000" dirty="0" smtClean="0"/>
              <a:t>”.</a:t>
            </a:r>
          </a:p>
          <a:p>
            <a:pPr algn="just"/>
            <a:r>
              <a:rPr lang="es-ES" sz="3000" dirty="0" smtClean="0"/>
              <a:t>Asimismo se efectuarán entrevistas a funcionarios y servidores de la entidad tanto de Lima como de las Unidades Territoriales.</a:t>
            </a:r>
          </a:p>
          <a:p>
            <a:pPr algn="just"/>
            <a:r>
              <a:rPr lang="es-ES" sz="3000" dirty="0" smtClean="0"/>
              <a:t>Se revisará la normativa interna y externa, informes de evaluación, recomendaciones de la CGR y del OCI, entre otros. </a:t>
            </a:r>
            <a:endParaRPr lang="es-PE" sz="3000" dirty="0"/>
          </a:p>
          <a:p>
            <a:pPr marL="0" indent="0">
              <a:buNone/>
            </a:pPr>
            <a:endParaRPr lang="es-PE" dirty="0"/>
          </a:p>
        </p:txBody>
      </p:sp>
    </p:spTree>
    <p:extLst>
      <p:ext uri="{BB962C8B-B14F-4D97-AF65-F5344CB8AC3E}">
        <p14:creationId xmlns:p14="http://schemas.microsoft.com/office/powerpoint/2010/main" val="3184483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TotalTime>
  <Words>1859</Words>
  <Application>Microsoft Office PowerPoint</Application>
  <PresentationFormat>Presentación en pantalla (4:3)</PresentationFormat>
  <Paragraphs>141</Paragraphs>
  <Slides>19</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19</vt:i4>
      </vt:variant>
    </vt:vector>
  </HeadingPairs>
  <TitlesOfParts>
    <vt:vector size="21" baseType="lpstr">
      <vt:lpstr>Tema de Office</vt:lpstr>
      <vt:lpstr>Documento</vt:lpstr>
      <vt:lpstr>TALLER DE SENSIBILIZACION Y CAPACITACION  DIAGNOSTICO DE CONTROL INTERNO</vt:lpstr>
      <vt:lpstr>OBJETIVOS DEL TALLER</vt:lpstr>
      <vt:lpstr> ¿QUÉ ES CONTROL?</vt:lpstr>
      <vt:lpstr>Control interno</vt:lpstr>
      <vt:lpstr>¿Cuáles son los objetivos del control interno?</vt:lpstr>
      <vt:lpstr>Línea de tiempo de la normativa relacionada al control interno</vt:lpstr>
      <vt:lpstr>Características del control interno</vt:lpstr>
      <vt:lpstr>Implementación de la estructura de control interno</vt:lpstr>
      <vt:lpstr>METODOLOGIA:</vt:lpstr>
      <vt:lpstr> Componentes del control interno COSO ERM, 2004 </vt:lpstr>
      <vt:lpstr>Esquema de trabajo</vt:lpstr>
      <vt:lpstr>Flujograma del proceso</vt:lpstr>
      <vt:lpstr>Ambiente de Control</vt:lpstr>
      <vt:lpstr>Evaluación de Riesgos</vt:lpstr>
      <vt:lpstr>Actividades de Control Gerencial</vt:lpstr>
      <vt:lpstr>Información y Comunicación</vt:lpstr>
      <vt:lpstr>Supervisión</vt:lpstr>
      <vt:lpstr>Ejemplo de resultado del diagnóstico del Sistema de Control Interno</vt:lpstr>
      <vt:lpstr>Presentación de PowerPoint</vt:lpstr>
    </vt:vector>
  </TitlesOfParts>
  <Company>Luffi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TALLER DE SENSIBILIZACION Y CAPACITACION  DIAGNOSTICO DE CONTROL INTERNO</dc:title>
  <dc:creator>RAPCH</dc:creator>
  <cp:lastModifiedBy>usuario</cp:lastModifiedBy>
  <cp:revision>25</cp:revision>
  <cp:lastPrinted>2014-02-11T19:42:37Z</cp:lastPrinted>
  <dcterms:created xsi:type="dcterms:W3CDTF">2014-02-08T14:37:25Z</dcterms:created>
  <dcterms:modified xsi:type="dcterms:W3CDTF">2014-02-11T21:09:37Z</dcterms:modified>
</cp:coreProperties>
</file>