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9"/>
  </p:notesMasterIdLst>
  <p:handoutMasterIdLst>
    <p:handoutMasterId r:id="rId20"/>
  </p:handoutMasterIdLst>
  <p:sldIdLst>
    <p:sldId id="344" r:id="rId2"/>
    <p:sldId id="345" r:id="rId3"/>
    <p:sldId id="347" r:id="rId4"/>
    <p:sldId id="348" r:id="rId5"/>
    <p:sldId id="349" r:id="rId6"/>
    <p:sldId id="350" r:id="rId7"/>
    <p:sldId id="351" r:id="rId8"/>
    <p:sldId id="352" r:id="rId9"/>
    <p:sldId id="359" r:id="rId10"/>
    <p:sldId id="358" r:id="rId11"/>
    <p:sldId id="357" r:id="rId12"/>
    <p:sldId id="355" r:id="rId13"/>
    <p:sldId id="356" r:id="rId14"/>
    <p:sldId id="353" r:id="rId15"/>
    <p:sldId id="354" r:id="rId16"/>
    <p:sldId id="360" r:id="rId17"/>
    <p:sldId id="361" r:id="rId18"/>
  </p:sldIdLst>
  <p:sldSz cx="9144000" cy="6858000" type="screen4x3"/>
  <p:notesSz cx="6797675" cy="9926638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NSION" initials="P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8C98"/>
    <a:srgbClr val="6D7D33"/>
    <a:srgbClr val="A14977"/>
    <a:srgbClr val="A12B69"/>
    <a:srgbClr val="993366"/>
    <a:srgbClr val="CC3399"/>
    <a:srgbClr val="D60093"/>
    <a:srgbClr val="A72553"/>
    <a:srgbClr val="FF3399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2522" autoAdjust="0"/>
  </p:normalViewPr>
  <p:slideViewPr>
    <p:cSldViewPr>
      <p:cViewPr varScale="1">
        <p:scale>
          <a:sx n="81" d="100"/>
          <a:sy n="81" d="100"/>
        </p:scale>
        <p:origin x="161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8AA986-F129-45F7-8E96-40C89ACF3153}" type="datetimeFigureOut">
              <a:rPr lang="es-PE" smtClean="0"/>
              <a:t>14/07/2016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2D52F-6B70-4A2D-B76C-965A14DF442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44641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FBB51F-06F4-4C47-A23C-6833278F5879}" type="datetimeFigureOut">
              <a:rPr lang="en-US" smtClean="0"/>
              <a:pPr/>
              <a:t>7/14/2016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248024-CA56-4769-BBF7-FAD1A526DFBD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40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48024-CA56-4769-BBF7-FAD1A526DFB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8469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48024-CA56-4769-BBF7-FAD1A526DFB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7610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48024-CA56-4769-BBF7-FAD1A526DFB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705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48024-CA56-4769-BBF7-FAD1A526DFB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457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48024-CA56-4769-BBF7-FAD1A526DFB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2161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48024-CA56-4769-BBF7-FAD1A526DFBD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445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48024-CA56-4769-BBF7-FAD1A526DFBD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9900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48024-CA56-4769-BBF7-FAD1A526DFBD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41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48024-CA56-4769-BBF7-FAD1A526DFB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979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48024-CA56-4769-BBF7-FAD1A526DFB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378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48024-CA56-4769-BBF7-FAD1A526DFB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415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48024-CA56-4769-BBF7-FAD1A526DFB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386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48024-CA56-4769-BBF7-FAD1A526DFB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7520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48024-CA56-4769-BBF7-FAD1A526DFB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520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48024-CA56-4769-BBF7-FAD1A526DFB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4150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48024-CA56-4769-BBF7-FAD1A526DFB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910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01C41-F620-48CA-8114-291878EC173D}" type="datetimeFigureOut">
              <a:rPr lang="es-PE" smtClean="0"/>
              <a:pPr/>
              <a:t>14/07/2016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80525-913C-4485-9C68-6688F37CAB59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02010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01C41-F620-48CA-8114-291878EC173D}" type="datetimeFigureOut">
              <a:rPr lang="es-PE" smtClean="0"/>
              <a:pPr/>
              <a:t>14/07/2016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80525-913C-4485-9C68-6688F37CAB59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20051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01C41-F620-48CA-8114-291878EC173D}" type="datetimeFigureOut">
              <a:rPr lang="es-PE" smtClean="0"/>
              <a:pPr/>
              <a:t>14/07/2016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80525-913C-4485-9C68-6688F37CAB59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05620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01C41-F620-48CA-8114-291878EC173D}" type="datetimeFigureOut">
              <a:rPr lang="es-PE" smtClean="0"/>
              <a:pPr/>
              <a:t>14/07/2016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80525-913C-4485-9C68-6688F37CAB59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01895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01C41-F620-48CA-8114-291878EC173D}" type="datetimeFigureOut">
              <a:rPr lang="es-PE" smtClean="0"/>
              <a:pPr/>
              <a:t>14/07/2016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80525-913C-4485-9C68-6688F37CAB59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37573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01C41-F620-48CA-8114-291878EC173D}" type="datetimeFigureOut">
              <a:rPr lang="es-PE" smtClean="0"/>
              <a:pPr/>
              <a:t>14/07/2016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80525-913C-4485-9C68-6688F37CAB59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60669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01C41-F620-48CA-8114-291878EC173D}" type="datetimeFigureOut">
              <a:rPr lang="es-PE" smtClean="0"/>
              <a:pPr/>
              <a:t>14/07/2016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80525-913C-4485-9C68-6688F37CAB59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85667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01C41-F620-48CA-8114-291878EC173D}" type="datetimeFigureOut">
              <a:rPr lang="es-PE" smtClean="0"/>
              <a:pPr/>
              <a:t>14/07/2016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80525-913C-4485-9C68-6688F37CAB59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71330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01C41-F620-48CA-8114-291878EC173D}" type="datetimeFigureOut">
              <a:rPr lang="es-PE" smtClean="0"/>
              <a:pPr/>
              <a:t>14/07/2016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80525-913C-4485-9C68-6688F37CAB59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24555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01C41-F620-48CA-8114-291878EC173D}" type="datetimeFigureOut">
              <a:rPr lang="es-PE" smtClean="0"/>
              <a:pPr/>
              <a:t>14/07/2016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80525-913C-4485-9C68-6688F37CAB59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34640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01C41-F620-48CA-8114-291878EC173D}" type="datetimeFigureOut">
              <a:rPr lang="es-PE" smtClean="0"/>
              <a:pPr/>
              <a:t>14/07/2016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80525-913C-4485-9C68-6688F37CAB59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07295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01C41-F620-48CA-8114-291878EC173D}" type="datetimeFigureOut">
              <a:rPr lang="es-PE" smtClean="0"/>
              <a:pPr/>
              <a:t>14/07/2016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80525-913C-4485-9C68-6688F37CAB59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90794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32656"/>
            <a:ext cx="3612851" cy="1123398"/>
          </a:xfrm>
          <a:prstGeom prst="rect">
            <a:avLst/>
          </a:prstGeo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95536" y="1844824"/>
            <a:ext cx="8229600" cy="1143000"/>
          </a:xfrm>
        </p:spPr>
        <p:txBody>
          <a:bodyPr>
            <a:noAutofit/>
          </a:bodyPr>
          <a:lstStyle/>
          <a:p>
            <a:r>
              <a:rPr lang="es-PE" sz="2800" b="1" dirty="0" smtClean="0"/>
              <a:t>Programa Nacional de Asistencia Solidaria “Pensión 65”</a:t>
            </a:r>
            <a:endParaRPr lang="es-PE" sz="2800" b="1" dirty="0"/>
          </a:p>
        </p:txBody>
      </p:sp>
      <p:sp>
        <p:nvSpPr>
          <p:cNvPr id="4" name="Rectángulo 3"/>
          <p:cNvSpPr/>
          <p:nvPr/>
        </p:nvSpPr>
        <p:spPr>
          <a:xfrm>
            <a:off x="1979712" y="3573016"/>
            <a:ext cx="617443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2800" b="1" dirty="0" smtClean="0"/>
              <a:t>SISTEMA </a:t>
            </a:r>
            <a:r>
              <a:rPr lang="es-PE" sz="2800" b="1" dirty="0"/>
              <a:t>DE CONTROL </a:t>
            </a:r>
            <a:r>
              <a:rPr lang="es-PE" sz="2800" b="1" dirty="0" smtClean="0"/>
              <a:t>INTERNO</a:t>
            </a:r>
          </a:p>
          <a:p>
            <a:pPr algn="r"/>
            <a:endParaRPr lang="es-PE" sz="2800" b="1" dirty="0"/>
          </a:p>
          <a:p>
            <a:pPr algn="r"/>
            <a:r>
              <a:rPr lang="es-PE" sz="2000" b="1" dirty="0" smtClean="0"/>
              <a:t>Julio 2016</a:t>
            </a:r>
          </a:p>
          <a:p>
            <a:pPr algn="r"/>
            <a:endParaRPr lang="es-PE" sz="2000" b="1" dirty="0"/>
          </a:p>
          <a:p>
            <a:pPr algn="r"/>
            <a:r>
              <a:rPr lang="es-PE" sz="2000" b="1" dirty="0" smtClean="0"/>
              <a:t>Alvaro Carrillo</a:t>
            </a:r>
            <a:endParaRPr lang="es-PE" sz="2000" dirty="0"/>
          </a:p>
        </p:txBody>
      </p:sp>
    </p:spTree>
    <p:extLst>
      <p:ext uri="{BB962C8B-B14F-4D97-AF65-F5344CB8AC3E}">
        <p14:creationId xmlns:p14="http://schemas.microsoft.com/office/powerpoint/2010/main" val="707225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14003" y="0"/>
            <a:ext cx="6923112" cy="980728"/>
          </a:xfrm>
          <a:solidFill>
            <a:srgbClr val="6D7D33"/>
          </a:solidFill>
        </p:spPr>
        <p:txBody>
          <a:bodyPr>
            <a:normAutofit fontScale="90000"/>
          </a:bodyPr>
          <a:lstStyle/>
          <a:p>
            <a:r>
              <a:rPr lang="es-PE" sz="3600" dirty="0" smtClean="0">
                <a:solidFill>
                  <a:schemeClr val="bg1"/>
                </a:solidFill>
              </a:rPr>
              <a:t>Componentes  del Sistema de Control Interno: Evaluación de Riesgos </a:t>
            </a:r>
            <a:endParaRPr lang="es-PE" dirty="0">
              <a:solidFill>
                <a:schemeClr val="bg1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0"/>
            <a:ext cx="2016224" cy="761969"/>
          </a:xfrm>
          <a:prstGeom prst="rect">
            <a:avLst/>
          </a:prstGeom>
        </p:spPr>
      </p:pic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69356"/>
              </p:ext>
            </p:extLst>
          </p:nvPr>
        </p:nvGraphicFramePr>
        <p:xfrm>
          <a:off x="539552" y="1124744"/>
          <a:ext cx="8191499" cy="5152485"/>
        </p:xfrm>
        <a:graphic>
          <a:graphicData uri="http://schemas.openxmlformats.org/drawingml/2006/table">
            <a:tbl>
              <a:tblPr/>
              <a:tblGrid>
                <a:gridCol w="1387519"/>
                <a:gridCol w="1450930"/>
                <a:gridCol w="5353050"/>
              </a:tblGrid>
              <a:tr h="18667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Planeamiento de la Administración, Identificación, Valoración y Respuesta a riesgos. </a:t>
                      </a:r>
                    </a:p>
                  </a:txBody>
                  <a:tcPr marL="6437" marR="6437" marT="64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6735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ÁMBITO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C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CLASIFICACIÓN </a:t>
                      </a:r>
                    </a:p>
                  </a:txBody>
                  <a:tcPr marL="6437" marR="6437" marT="643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C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RIESGOS POTENCIALES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C98"/>
                    </a:solidFill>
                  </a:tcPr>
                </a:tc>
              </a:tr>
              <a:tr h="315408">
                <a:tc rowSpan="10">
                  <a:txBody>
                    <a:bodyPr/>
                    <a:lstStyle/>
                    <a:p>
                      <a:pPr algn="l" rtl="0" fontAlgn="t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NIVEL INSTITUCIONAL</a:t>
                      </a:r>
                    </a:p>
                  </a:txBody>
                  <a:tcPr marL="6437" marR="6437" marT="643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Factores Internos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· Redefinición de la política institucional.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0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· Nuevos empleados y/o rotación de personal.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0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· Sistemas de información nueva y moderna.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8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· Crecimiento rápido de la entidad.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8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· Falta de documentos de gestión.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0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Factores Externos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· Cambios en el entorno operacional.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8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· Aprobación de nuevas tecnologías.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8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· Nuevas políticas de gobierno.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8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· Políticas de entes Reguladores.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8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· Desastres naturales.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08">
                <a:tc rowSpan="6">
                  <a:txBody>
                    <a:bodyPr/>
                    <a:lstStyle/>
                    <a:p>
                      <a:pPr algn="ctr" rtl="0" fontAlgn="t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NIVEL DE ACTIVIDAD</a:t>
                      </a:r>
                    </a:p>
                  </a:txBody>
                  <a:tcPr marL="6437" marR="6437" marT="643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 Operación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· Incumplimiento de la normatividad.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281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· Presentación incorrecta de información financiera y de gestión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359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 Información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· Ausencia de transparencia.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8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· Falta de diligencia.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0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· Ausencia de información integrada.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359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 Auditoría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· Ausencia de Control.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8696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14003" y="0"/>
            <a:ext cx="6923112" cy="980728"/>
          </a:xfrm>
          <a:solidFill>
            <a:srgbClr val="6D7D33"/>
          </a:solidFill>
        </p:spPr>
        <p:txBody>
          <a:bodyPr>
            <a:noAutofit/>
          </a:bodyPr>
          <a:lstStyle/>
          <a:p>
            <a:r>
              <a:rPr lang="es-PE" sz="3000" dirty="0" smtClean="0">
                <a:solidFill>
                  <a:schemeClr val="bg1"/>
                </a:solidFill>
              </a:rPr>
              <a:t>Componentes  del Sistema de Control Interno: Actividades de Control Gerencial</a:t>
            </a:r>
            <a:endParaRPr lang="es-PE" sz="3000" dirty="0">
              <a:solidFill>
                <a:schemeClr val="bg1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0"/>
            <a:ext cx="2016224" cy="761969"/>
          </a:xfrm>
          <a:prstGeom prst="rect">
            <a:avLst/>
          </a:prstGeom>
        </p:spPr>
      </p:pic>
      <p:sp>
        <p:nvSpPr>
          <p:cNvPr id="4" name="2 Rectángulo"/>
          <p:cNvSpPr/>
          <p:nvPr/>
        </p:nvSpPr>
        <p:spPr>
          <a:xfrm>
            <a:off x="611560" y="1196752"/>
            <a:ext cx="79208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Procedimientos </a:t>
            </a: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de autorización y aprobación: MOP, Directiva Caja Chica, Transferencias.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Segregación </a:t>
            </a: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de funciones: </a:t>
            </a: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Manual de Operaciones. </a:t>
            </a:r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Evaluación </a:t>
            </a: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costo-beneficio: Costo traslado verificadores, AYZA.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Controles </a:t>
            </a: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sobre el acceso a los recursos o archivos: Directiva uso, control vehicular, control patrimonio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Verificaciones </a:t>
            </a: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y conciliaciones: Inventario físico, cotejos mensuales.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Evaluación </a:t>
            </a: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de desempeño: Autoevaluación, encuesta.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Rendición </a:t>
            </a: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de cuentas: Viáticos, Entrega de cargo.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Documentación </a:t>
            </a: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de procesos, actividades y tareas: MOP, Procedimientos.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Revisión </a:t>
            </a: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de procesos, actividades y tareas: Plan de mejoramiento de procesos.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Controles </a:t>
            </a:r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para las Tecnologías de la Información y comunicaciones: Controles acceso equipos, POI. </a:t>
            </a:r>
            <a:endParaRPr lang="es-PE" sz="1600" dirty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8891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14003" y="0"/>
            <a:ext cx="6923112" cy="980728"/>
          </a:xfrm>
          <a:solidFill>
            <a:srgbClr val="6D7D33"/>
          </a:solidFill>
        </p:spPr>
        <p:txBody>
          <a:bodyPr>
            <a:normAutofit fontScale="90000"/>
          </a:bodyPr>
          <a:lstStyle/>
          <a:p>
            <a:r>
              <a:rPr lang="es-PE" sz="3600" dirty="0" smtClean="0">
                <a:solidFill>
                  <a:schemeClr val="bg1"/>
                </a:solidFill>
              </a:rPr>
              <a:t>Componentes  del Sistema de Control Interno: Información y Comunicación</a:t>
            </a:r>
            <a:endParaRPr lang="es-PE" dirty="0">
              <a:solidFill>
                <a:schemeClr val="bg1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0"/>
            <a:ext cx="2016224" cy="761969"/>
          </a:xfrm>
          <a:prstGeom prst="rect">
            <a:avLst/>
          </a:prstGeom>
        </p:spPr>
      </p:pic>
      <p:sp>
        <p:nvSpPr>
          <p:cNvPr id="18" name="3 Rectángulo"/>
          <p:cNvSpPr/>
          <p:nvPr/>
        </p:nvSpPr>
        <p:spPr>
          <a:xfrm>
            <a:off x="611560" y="1196752"/>
            <a:ext cx="78488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ea typeface="Tahoma" pitchFamily="34" charset="0"/>
                <a:cs typeface="Tahoma" pitchFamily="34" charset="0"/>
              </a:rPr>
              <a:t>Funciones 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y características de la información: Información que se genera (EE FF, Análisis, Padrones, cruces.)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ea typeface="Tahoma" pitchFamily="34" charset="0"/>
                <a:cs typeface="Tahoma" pitchFamily="34" charset="0"/>
              </a:rPr>
              <a:t>Información 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y responsabilidad: Reuniones de trabajo, círculos de calidad, encuestas, informes, comunicados.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 smtClean="0"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ea typeface="Tahoma" pitchFamily="34" charset="0"/>
                <a:cs typeface="Tahoma" pitchFamily="34" charset="0"/>
              </a:rPr>
              <a:t>Calidad 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y suficiencia de la información: Política de calidad, Manual de Calidad.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ea typeface="Tahoma" pitchFamily="34" charset="0"/>
                <a:cs typeface="Tahoma" pitchFamily="34" charset="0"/>
              </a:rPr>
              <a:t>Sistemas 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de información: POI, Controles de uso de SIAF, SISOPE, controles de acceso.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 smtClean="0"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ea typeface="Tahoma" pitchFamily="34" charset="0"/>
                <a:cs typeface="Tahoma" pitchFamily="34" charset="0"/>
              </a:rPr>
              <a:t>Flexibilidad 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al cambio: Mejoramiento continuo, aviso de inconsistencias en procesos.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 smtClean="0"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ea typeface="Tahoma" pitchFamily="34" charset="0"/>
                <a:cs typeface="Tahoma" pitchFamily="34" charset="0"/>
              </a:rPr>
              <a:t>Archivo 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institucional: normas para su organización y mantenimiento.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 smtClean="0"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ea typeface="Tahoma" pitchFamily="34" charset="0"/>
                <a:cs typeface="Tahoma" pitchFamily="34" charset="0"/>
              </a:rPr>
              <a:t>Comunicación 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interna: Normas para la comunicación interna, Trámite documentario.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 smtClean="0"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ea typeface="Tahoma" pitchFamily="34" charset="0"/>
                <a:cs typeface="Tahoma" pitchFamily="34" charset="0"/>
              </a:rPr>
              <a:t>Comunicación 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externa: Uso de medios escritos y hablados (Boletines, trípticos, conferencias)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PE" sz="1600" dirty="0" smtClean="0"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ea typeface="Tahoma" pitchFamily="34" charset="0"/>
                <a:cs typeface="Tahoma" pitchFamily="34" charset="0"/>
              </a:rPr>
              <a:t>Canales 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de comunicación, medios para la comunicación de la Dirección, entre Unidades y entre el 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personal, puede 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ser formal o informal. </a:t>
            </a:r>
            <a:endParaRPr lang="es-PE" sz="1600" dirty="0"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91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14003" y="0"/>
            <a:ext cx="6923112" cy="980728"/>
          </a:xfrm>
          <a:solidFill>
            <a:srgbClr val="6D7D33"/>
          </a:solidFill>
        </p:spPr>
        <p:txBody>
          <a:bodyPr>
            <a:normAutofit fontScale="90000"/>
          </a:bodyPr>
          <a:lstStyle/>
          <a:p>
            <a:r>
              <a:rPr lang="es-PE" sz="3600" dirty="0" smtClean="0">
                <a:solidFill>
                  <a:schemeClr val="bg1"/>
                </a:solidFill>
              </a:rPr>
              <a:t>Componentes  del Sistema de Control Interno : Supervisión</a:t>
            </a:r>
            <a:endParaRPr lang="es-PE" dirty="0">
              <a:solidFill>
                <a:schemeClr val="bg1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0"/>
            <a:ext cx="2016224" cy="761969"/>
          </a:xfrm>
          <a:prstGeom prst="rect">
            <a:avLst/>
          </a:prstGeom>
        </p:spPr>
      </p:pic>
      <p:sp>
        <p:nvSpPr>
          <p:cNvPr id="4" name="2 Rectángulo"/>
          <p:cNvSpPr/>
          <p:nvPr/>
        </p:nvSpPr>
        <p:spPr>
          <a:xfrm>
            <a:off x="899592" y="1268760"/>
            <a:ext cx="727280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sz="1600" b="1" dirty="0" smtClean="0">
                <a:ea typeface="Tahoma" pitchFamily="34" charset="0"/>
                <a:cs typeface="Tahoma" pitchFamily="34" charset="0"/>
              </a:rPr>
              <a:t>Actividades </a:t>
            </a:r>
            <a:r>
              <a:rPr lang="es-PE" sz="1600" b="1" dirty="0" smtClean="0">
                <a:ea typeface="Tahoma" pitchFamily="34" charset="0"/>
                <a:cs typeface="Tahoma" pitchFamily="34" charset="0"/>
              </a:rPr>
              <a:t>de Prevención y Monitoreo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: Sobre documentos que regulen y sustenten desarrollo actividades de gestión, operativos o de control. </a:t>
            </a:r>
            <a:endParaRPr lang="es-PE" sz="1600" b="1" dirty="0" smtClean="0">
              <a:ea typeface="Tahoma" pitchFamily="34" charset="0"/>
              <a:cs typeface="Tahoma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ea typeface="Tahoma" pitchFamily="34" charset="0"/>
                <a:cs typeface="Tahoma" pitchFamily="34" charset="0"/>
              </a:rPr>
              <a:t>Prevención 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y Monitoreo: Documentos de gestión (MOP, Manual de Gestión Calidad.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1600" dirty="0" smtClean="0">
                <a:ea typeface="Tahoma" pitchFamily="34" charset="0"/>
                <a:cs typeface="Tahoma" pitchFamily="34" charset="0"/>
              </a:rPr>
              <a:t>Monitoreo </a:t>
            </a:r>
            <a:r>
              <a:rPr lang="it-IT" sz="1600" dirty="0" smtClean="0">
                <a:ea typeface="Tahoma" pitchFamily="34" charset="0"/>
                <a:cs typeface="Tahoma" pitchFamily="34" charset="0"/>
              </a:rPr>
              <a:t>oportuno del control interno: Seguimiento continuo de normas y obligaciones y medidas correctivas. </a:t>
            </a:r>
          </a:p>
          <a:p>
            <a:pPr algn="just"/>
            <a:endParaRPr lang="it-IT" sz="1600" dirty="0" smtClean="0">
              <a:ea typeface="Tahoma" pitchFamily="34" charset="0"/>
              <a:cs typeface="Tahoma" pitchFamily="34" charset="0"/>
            </a:endParaRPr>
          </a:p>
          <a:p>
            <a:pPr algn="just"/>
            <a:r>
              <a:rPr lang="es-PE" sz="1600" b="1" dirty="0" smtClean="0">
                <a:ea typeface="Tahoma" pitchFamily="34" charset="0"/>
                <a:cs typeface="Tahoma" pitchFamily="34" charset="0"/>
              </a:rPr>
              <a:t>Seguimiento </a:t>
            </a:r>
            <a:r>
              <a:rPr lang="es-PE" sz="1600" b="1" dirty="0" smtClean="0">
                <a:ea typeface="Tahoma" pitchFamily="34" charset="0"/>
                <a:cs typeface="Tahoma" pitchFamily="34" charset="0"/>
              </a:rPr>
              <a:t>de Resultados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: Reportar deficiencias para la mejora continua de los procesos.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ea typeface="Tahoma" pitchFamily="34" charset="0"/>
                <a:cs typeface="Tahoma" pitchFamily="34" charset="0"/>
              </a:rPr>
              <a:t>Reporte 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de deficiencias: parte de la mejora continua (Manual de Gestión Calidad)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ea typeface="Tahoma" pitchFamily="34" charset="0"/>
                <a:cs typeface="Tahoma" pitchFamily="34" charset="0"/>
              </a:rPr>
              <a:t>Implantación 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y seguimiento de medidas correctivas: Registro de deficiencias y mejoras,  Plan de mejoramiento y seguimiento. </a:t>
            </a:r>
          </a:p>
          <a:p>
            <a:pPr algn="just"/>
            <a:endParaRPr lang="es-PE" sz="1600" dirty="0" smtClean="0">
              <a:ea typeface="Tahoma" pitchFamily="34" charset="0"/>
              <a:cs typeface="Tahoma" pitchFamily="34" charset="0"/>
            </a:endParaRPr>
          </a:p>
          <a:p>
            <a:pPr algn="just"/>
            <a:r>
              <a:rPr lang="es-PE" sz="1600" b="1" dirty="0" smtClean="0">
                <a:ea typeface="Tahoma" pitchFamily="34" charset="0"/>
                <a:cs typeface="Tahoma" pitchFamily="34" charset="0"/>
              </a:rPr>
              <a:t>Compromisos </a:t>
            </a:r>
            <a:r>
              <a:rPr lang="es-PE" sz="1600" b="1" dirty="0" smtClean="0">
                <a:ea typeface="Tahoma" pitchFamily="34" charset="0"/>
                <a:cs typeface="Tahoma" pitchFamily="34" charset="0"/>
              </a:rPr>
              <a:t>de Mejoramiento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: acciones necesarias para corregir desviaciones en la gestión y el SCI.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ea typeface="Tahoma" pitchFamily="34" charset="0"/>
                <a:cs typeface="Tahoma" pitchFamily="34" charset="0"/>
              </a:rPr>
              <a:t>Autoevaluación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: de control y gestión. </a:t>
            </a:r>
            <a:r>
              <a:rPr lang="es-PE" sz="1600" dirty="0" err="1" smtClean="0">
                <a:ea typeface="Tahoma" pitchFamily="34" charset="0"/>
                <a:cs typeface="Tahoma" pitchFamily="34" charset="0"/>
              </a:rPr>
              <a:t>Ej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  auditoria muestral.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PE" sz="1600" dirty="0" smtClean="0">
                <a:ea typeface="Tahoma" pitchFamily="34" charset="0"/>
                <a:cs typeface="Tahoma" pitchFamily="34" charset="0"/>
              </a:rPr>
              <a:t>Evaluaciones 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independientes: MEF y otros. </a:t>
            </a:r>
            <a:endParaRPr lang="es-PE" sz="1600" dirty="0"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5773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14003" y="0"/>
            <a:ext cx="6923112" cy="778098"/>
          </a:xfrm>
          <a:solidFill>
            <a:srgbClr val="6D7D33"/>
          </a:solidFill>
        </p:spPr>
        <p:txBody>
          <a:bodyPr>
            <a:normAutofit fontScale="90000"/>
          </a:bodyPr>
          <a:lstStyle/>
          <a:p>
            <a:r>
              <a:rPr lang="es-PE" sz="3600" dirty="0" smtClean="0">
                <a:solidFill>
                  <a:schemeClr val="bg1"/>
                </a:solidFill>
              </a:rPr>
              <a:t>Implementación del Sistema de Control Interno: Fases</a:t>
            </a:r>
            <a:endParaRPr lang="es-PE" dirty="0">
              <a:solidFill>
                <a:schemeClr val="bg1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0"/>
            <a:ext cx="2016224" cy="761969"/>
          </a:xfrm>
          <a:prstGeom prst="rect">
            <a:avLst/>
          </a:prstGeom>
        </p:spPr>
      </p:pic>
      <p:sp>
        <p:nvSpPr>
          <p:cNvPr id="19" name="5 CuadroTexto"/>
          <p:cNvSpPr txBox="1"/>
          <p:nvPr/>
        </p:nvSpPr>
        <p:spPr>
          <a:xfrm>
            <a:off x="1331640" y="4005064"/>
            <a:ext cx="249254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b="1" dirty="0" smtClean="0"/>
              <a:t>Planificación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PE" dirty="0" smtClean="0"/>
              <a:t>Actas de compromiso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PE" dirty="0" smtClean="0"/>
              <a:t>Designación Comi</a:t>
            </a:r>
            <a:r>
              <a:rPr lang="es-PE" dirty="0" smtClean="0"/>
              <a:t>té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PE" dirty="0" smtClean="0"/>
              <a:t>Diagnóstico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PE" dirty="0" smtClean="0"/>
              <a:t>Plan de Trabajo</a:t>
            </a:r>
            <a:endParaRPr lang="es-PE" dirty="0" smtClean="0"/>
          </a:p>
          <a:p>
            <a:endParaRPr lang="es-PE" dirty="0"/>
          </a:p>
        </p:txBody>
      </p:sp>
      <p:sp>
        <p:nvSpPr>
          <p:cNvPr id="21" name="1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847304" y="7135103"/>
            <a:ext cx="2217685" cy="378464"/>
          </a:xfrm>
        </p:spPr>
        <p:txBody>
          <a:bodyPr/>
          <a:lstStyle/>
          <a:p>
            <a:pPr>
              <a:defRPr/>
            </a:pPr>
            <a:fld id="{9B8D194F-5AA8-4DAB-B349-4E57E75A6D8F}" type="slidenum">
              <a:rPr lang="es-PE" smtClean="0"/>
              <a:pPr>
                <a:defRPr/>
              </a:pPr>
              <a:t>14</a:t>
            </a:fld>
            <a:endParaRPr lang="es-PE" dirty="0"/>
          </a:p>
        </p:txBody>
      </p:sp>
      <p:sp>
        <p:nvSpPr>
          <p:cNvPr id="22" name="Forma en L 21"/>
          <p:cNvSpPr/>
          <p:nvPr/>
        </p:nvSpPr>
        <p:spPr>
          <a:xfrm rot="5400000">
            <a:off x="4091066" y="2628736"/>
            <a:ext cx="961869" cy="1600529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2">
            <a:schemeClr val="accent5">
              <a:hueOff val="-18055798"/>
              <a:satOff val="44459"/>
              <a:lumOff val="-980"/>
              <a:alphaOff val="0"/>
            </a:schemeClr>
          </a:lnRef>
          <a:fillRef idx="1">
            <a:schemeClr val="accent5">
              <a:hueOff val="-18055798"/>
              <a:satOff val="44459"/>
              <a:lumOff val="-980"/>
              <a:alphaOff val="0"/>
            </a:schemeClr>
          </a:fillRef>
          <a:effectRef idx="0">
            <a:schemeClr val="accent5">
              <a:hueOff val="-18055798"/>
              <a:satOff val="44459"/>
              <a:lumOff val="-98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Forma en L 22"/>
          <p:cNvSpPr/>
          <p:nvPr/>
        </p:nvSpPr>
        <p:spPr>
          <a:xfrm rot="5400000">
            <a:off x="4091065" y="2628735"/>
            <a:ext cx="961869" cy="1600529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2">
            <a:schemeClr val="accent5">
              <a:hueOff val="-9027899"/>
              <a:satOff val="22229"/>
              <a:lumOff val="-490"/>
              <a:alphaOff val="0"/>
            </a:schemeClr>
          </a:lnRef>
          <a:fillRef idx="1">
            <a:schemeClr val="accent5">
              <a:hueOff val="-9027899"/>
              <a:satOff val="22229"/>
              <a:lumOff val="-490"/>
              <a:alphaOff val="0"/>
            </a:schemeClr>
          </a:fillRef>
          <a:effectRef idx="0">
            <a:schemeClr val="accent5">
              <a:hueOff val="-9027899"/>
              <a:satOff val="22229"/>
              <a:lumOff val="-49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Forma en L 23"/>
          <p:cNvSpPr/>
          <p:nvPr/>
        </p:nvSpPr>
        <p:spPr>
          <a:xfrm rot="5400000">
            <a:off x="6691530" y="1597502"/>
            <a:ext cx="961869" cy="1600529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2">
            <a:schemeClr val="accent5">
              <a:hueOff val="-9027899"/>
              <a:satOff val="22229"/>
              <a:lumOff val="-490"/>
              <a:alphaOff val="0"/>
            </a:schemeClr>
          </a:lnRef>
          <a:fillRef idx="1">
            <a:schemeClr val="accent5">
              <a:hueOff val="-9027899"/>
              <a:satOff val="22229"/>
              <a:lumOff val="-490"/>
              <a:alphaOff val="0"/>
            </a:schemeClr>
          </a:fillRef>
          <a:effectRef idx="0">
            <a:schemeClr val="accent5">
              <a:hueOff val="-9027899"/>
              <a:satOff val="22229"/>
              <a:lumOff val="-49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Forma en L 24"/>
          <p:cNvSpPr/>
          <p:nvPr/>
        </p:nvSpPr>
        <p:spPr>
          <a:xfrm rot="5400000">
            <a:off x="4090920" y="2628494"/>
            <a:ext cx="962159" cy="1601012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2">
            <a:schemeClr val="accent5">
              <a:hueOff val="-13541849"/>
              <a:satOff val="33344"/>
              <a:lumOff val="-735"/>
              <a:alphaOff val="0"/>
            </a:schemeClr>
          </a:lnRef>
          <a:fillRef idx="1">
            <a:schemeClr val="accent5">
              <a:hueOff val="-13541849"/>
              <a:satOff val="33344"/>
              <a:lumOff val="-735"/>
              <a:alphaOff val="0"/>
            </a:schemeClr>
          </a:fillRef>
          <a:effectRef idx="0">
            <a:schemeClr val="accent5">
              <a:hueOff val="-13541849"/>
              <a:satOff val="33344"/>
              <a:lumOff val="-735"/>
              <a:alphaOff val="0"/>
            </a:schemeClr>
          </a:effectRef>
          <a:fontRef idx="minor">
            <a:schemeClr val="lt1"/>
          </a:fontRef>
        </p:style>
      </p:sp>
      <p:sp>
        <p:nvSpPr>
          <p:cNvPr id="33" name="Forma en L 32"/>
          <p:cNvSpPr/>
          <p:nvPr/>
        </p:nvSpPr>
        <p:spPr>
          <a:xfrm rot="5400000">
            <a:off x="1507050" y="3541622"/>
            <a:ext cx="962159" cy="1601012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2">
            <a:schemeClr val="accent5">
              <a:hueOff val="-4513949"/>
              <a:satOff val="11115"/>
              <a:lumOff val="-245"/>
              <a:alphaOff val="0"/>
            </a:schemeClr>
          </a:lnRef>
          <a:fillRef idx="1">
            <a:schemeClr val="accent5">
              <a:hueOff val="-4513949"/>
              <a:satOff val="11115"/>
              <a:lumOff val="-245"/>
              <a:alphaOff val="0"/>
            </a:schemeClr>
          </a:fillRef>
          <a:effectRef idx="0">
            <a:schemeClr val="accent5">
              <a:hueOff val="-4513949"/>
              <a:satOff val="11115"/>
              <a:lumOff val="-245"/>
              <a:alphaOff val="0"/>
            </a:schemeClr>
          </a:effectRef>
          <a:fontRef idx="minor">
            <a:schemeClr val="lt1"/>
          </a:fontRef>
        </p:style>
      </p:sp>
      <p:sp>
        <p:nvSpPr>
          <p:cNvPr id="37" name="Triángulo isósceles 36"/>
          <p:cNvSpPr/>
          <p:nvPr/>
        </p:nvSpPr>
        <p:spPr>
          <a:xfrm>
            <a:off x="3275856" y="2636912"/>
            <a:ext cx="272717" cy="272717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5">
              <a:hueOff val="-11284873"/>
              <a:satOff val="27787"/>
              <a:lumOff val="-613"/>
              <a:alphaOff val="0"/>
            </a:schemeClr>
          </a:lnRef>
          <a:fillRef idx="1">
            <a:schemeClr val="accent5">
              <a:hueOff val="-11284873"/>
              <a:satOff val="27787"/>
              <a:lumOff val="-613"/>
              <a:alphaOff val="0"/>
            </a:schemeClr>
          </a:fillRef>
          <a:effectRef idx="0">
            <a:schemeClr val="accent5">
              <a:hueOff val="-11284873"/>
              <a:satOff val="27787"/>
              <a:lumOff val="-613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Triángulo isósceles 37"/>
          <p:cNvSpPr/>
          <p:nvPr/>
        </p:nvSpPr>
        <p:spPr>
          <a:xfrm>
            <a:off x="5940152" y="1556792"/>
            <a:ext cx="272717" cy="272717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5">
              <a:hueOff val="-15798823"/>
              <a:satOff val="38902"/>
              <a:lumOff val="-858"/>
              <a:alphaOff val="0"/>
            </a:schemeClr>
          </a:lnRef>
          <a:fillRef idx="1">
            <a:schemeClr val="accent5">
              <a:hueOff val="-15798823"/>
              <a:satOff val="38902"/>
              <a:lumOff val="-858"/>
              <a:alphaOff val="0"/>
            </a:schemeClr>
          </a:fillRef>
          <a:effectRef idx="0">
            <a:schemeClr val="accent5">
              <a:hueOff val="-15798823"/>
              <a:satOff val="38902"/>
              <a:lumOff val="-858"/>
              <a:alphaOff val="0"/>
            </a:schemeClr>
          </a:effectRef>
          <a:fontRef idx="minor">
            <a:schemeClr val="lt1"/>
          </a:fontRef>
        </p:style>
      </p:sp>
      <p:sp>
        <p:nvSpPr>
          <p:cNvPr id="47" name="5 CuadroTexto"/>
          <p:cNvSpPr txBox="1"/>
          <p:nvPr/>
        </p:nvSpPr>
        <p:spPr>
          <a:xfrm>
            <a:off x="3923928" y="3140968"/>
            <a:ext cx="193944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b="1" dirty="0" smtClean="0"/>
              <a:t>Ejecución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PE" sz="1600" dirty="0" smtClean="0"/>
              <a:t>Nivel Entidad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PE" sz="1600" dirty="0" smtClean="0"/>
              <a:t>Nivel de proceso</a:t>
            </a:r>
            <a:r>
              <a:rPr lang="es-PE" sz="1600" dirty="0" smtClean="0"/>
              <a:t>s</a:t>
            </a:r>
            <a:endParaRPr lang="es-PE" sz="1600" dirty="0"/>
          </a:p>
        </p:txBody>
      </p:sp>
      <p:sp>
        <p:nvSpPr>
          <p:cNvPr id="48" name="5 CuadroTexto"/>
          <p:cNvSpPr txBox="1"/>
          <p:nvPr/>
        </p:nvSpPr>
        <p:spPr>
          <a:xfrm>
            <a:off x="6516216" y="2132856"/>
            <a:ext cx="256948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b="1" dirty="0" smtClean="0"/>
              <a:t>Evaluación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PE" sz="1600" dirty="0" smtClean="0"/>
              <a:t>Implementación </a:t>
            </a:r>
            <a:r>
              <a:rPr lang="es-PE" sz="1600" dirty="0" smtClean="0"/>
              <a:t>Parcial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PE" sz="1600" dirty="0" smtClean="0"/>
              <a:t>Final </a:t>
            </a:r>
          </a:p>
          <a:p>
            <a:r>
              <a:rPr lang="es-PE" sz="1600" dirty="0" smtClean="0"/>
              <a:t>Autoevaluación </a:t>
            </a:r>
            <a:r>
              <a:rPr lang="es-PE" sz="1600" dirty="0"/>
              <a:t>o evaluación</a:t>
            </a:r>
          </a:p>
          <a:p>
            <a:r>
              <a:rPr lang="es-PE" sz="1600" dirty="0"/>
              <a:t>De CGR-OCI.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PE" sz="1600" dirty="0"/>
          </a:p>
        </p:txBody>
      </p:sp>
    </p:spTree>
    <p:extLst>
      <p:ext uri="{BB962C8B-B14F-4D97-AF65-F5344CB8AC3E}">
        <p14:creationId xmlns:p14="http://schemas.microsoft.com/office/powerpoint/2010/main" val="730671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14003" y="0"/>
            <a:ext cx="6923112" cy="980728"/>
          </a:xfrm>
          <a:solidFill>
            <a:srgbClr val="6D7D33"/>
          </a:solidFill>
        </p:spPr>
        <p:txBody>
          <a:bodyPr>
            <a:normAutofit fontScale="90000"/>
          </a:bodyPr>
          <a:lstStyle/>
          <a:p>
            <a:r>
              <a:rPr lang="es-PE" sz="3600" dirty="0" smtClean="0">
                <a:solidFill>
                  <a:schemeClr val="bg1"/>
                </a:solidFill>
              </a:rPr>
              <a:t>Obligaciones y responsabilidades del Titular y Funcionarios: </a:t>
            </a:r>
            <a:endParaRPr lang="es-PE" dirty="0">
              <a:solidFill>
                <a:schemeClr val="bg1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0"/>
            <a:ext cx="2016224" cy="761969"/>
          </a:xfrm>
          <a:prstGeom prst="rect">
            <a:avLst/>
          </a:prstGeom>
        </p:spPr>
      </p:pic>
      <p:sp>
        <p:nvSpPr>
          <p:cNvPr id="21" name="1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847304" y="7135103"/>
            <a:ext cx="2217685" cy="378464"/>
          </a:xfrm>
        </p:spPr>
        <p:txBody>
          <a:bodyPr/>
          <a:lstStyle/>
          <a:p>
            <a:pPr>
              <a:defRPr/>
            </a:pPr>
            <a:fld id="{9B8D194F-5AA8-4DAB-B349-4E57E75A6D8F}" type="slidenum">
              <a:rPr lang="es-PE" smtClean="0"/>
              <a:pPr>
                <a:defRPr/>
              </a:pPr>
              <a:t>15</a:t>
            </a:fld>
            <a:endParaRPr lang="es-PE" dirty="0"/>
          </a:p>
        </p:txBody>
      </p:sp>
      <p:grpSp>
        <p:nvGrpSpPr>
          <p:cNvPr id="26" name="Grupo 25"/>
          <p:cNvGrpSpPr/>
          <p:nvPr/>
        </p:nvGrpSpPr>
        <p:grpSpPr>
          <a:xfrm>
            <a:off x="1869540" y="1196752"/>
            <a:ext cx="4934708" cy="920262"/>
            <a:chOff x="1474003" y="0"/>
            <a:chExt cx="4934708" cy="920262"/>
          </a:xfrm>
        </p:grpSpPr>
        <p:sp>
          <p:nvSpPr>
            <p:cNvPr id="27" name="Rectángulo redondeado 26"/>
            <p:cNvSpPr/>
            <p:nvPr/>
          </p:nvSpPr>
          <p:spPr>
            <a:xfrm>
              <a:off x="1474003" y="0"/>
              <a:ext cx="4934708" cy="920262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Rectángulo 27"/>
            <p:cNvSpPr/>
            <p:nvPr/>
          </p:nvSpPr>
          <p:spPr>
            <a:xfrm>
              <a:off x="1500957" y="26954"/>
              <a:ext cx="3834001" cy="8663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l" defTabSz="7112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es-PE" sz="1600" b="0" kern="1200" dirty="0" smtClean="0"/>
                <a:t>Implementar, mantener y perfeccionar el SCI</a:t>
              </a:r>
            </a:p>
            <a:p>
              <a:pPr lvl="0" algn="l" defTabSz="7112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r>
                <a:rPr lang="es-PE" sz="1600" b="0" kern="1200" dirty="0" smtClean="0"/>
                <a:t>Efectuar la auto evaluación del control interno..</a:t>
              </a:r>
              <a:endParaRPr lang="es-MX" sz="1600" b="0" kern="1200" baseline="0" dirty="0"/>
            </a:p>
          </p:txBody>
        </p:sp>
      </p:grpSp>
      <p:grpSp>
        <p:nvGrpSpPr>
          <p:cNvPr id="29" name="Grupo 28"/>
          <p:cNvGrpSpPr/>
          <p:nvPr/>
        </p:nvGrpSpPr>
        <p:grpSpPr>
          <a:xfrm>
            <a:off x="1907704" y="2564904"/>
            <a:ext cx="4934708" cy="920262"/>
            <a:chOff x="306323" y="1012940"/>
            <a:chExt cx="4934708" cy="920262"/>
          </a:xfrm>
        </p:grpSpPr>
        <p:sp>
          <p:nvSpPr>
            <p:cNvPr id="30" name="Rectángulo redondeado 29"/>
            <p:cNvSpPr/>
            <p:nvPr/>
          </p:nvSpPr>
          <p:spPr>
            <a:xfrm>
              <a:off x="306323" y="1012940"/>
              <a:ext cx="4934708" cy="920262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4051890"/>
                <a:satOff val="8333"/>
                <a:lumOff val="-637"/>
                <a:alphaOff val="0"/>
              </a:schemeClr>
            </a:fillRef>
            <a:effectRef idx="3">
              <a:schemeClr val="accent2">
                <a:hueOff val="-4051890"/>
                <a:satOff val="8333"/>
                <a:lumOff val="-63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Rectángulo 30"/>
            <p:cNvSpPr/>
            <p:nvPr/>
          </p:nvSpPr>
          <p:spPr>
            <a:xfrm>
              <a:off x="333277" y="1039894"/>
              <a:ext cx="3914128" cy="8663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PE" sz="1500" b="0" kern="1200" dirty="0" smtClean="0"/>
                <a:t>Demostrar y mantener la probidad y valores  éticos.</a:t>
              </a:r>
            </a:p>
            <a:p>
              <a:pPr lvl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PE" sz="1500" b="0" kern="1200" dirty="0" smtClean="0"/>
                <a:t>Promover estos valores en toda la organización.</a:t>
              </a:r>
            </a:p>
          </p:txBody>
        </p:sp>
      </p:grpSp>
      <p:grpSp>
        <p:nvGrpSpPr>
          <p:cNvPr id="36" name="Grupo 35"/>
          <p:cNvGrpSpPr/>
          <p:nvPr/>
        </p:nvGrpSpPr>
        <p:grpSpPr>
          <a:xfrm>
            <a:off x="1907704" y="5229200"/>
            <a:ext cx="4934708" cy="920262"/>
            <a:chOff x="1105502" y="3144229"/>
            <a:chExt cx="4934708" cy="920262"/>
          </a:xfrm>
          <a:solidFill>
            <a:srgbClr val="00B0F0"/>
          </a:solidFill>
        </p:grpSpPr>
        <p:sp>
          <p:nvSpPr>
            <p:cNvPr id="39" name="Rectángulo redondeado 38"/>
            <p:cNvSpPr/>
            <p:nvPr/>
          </p:nvSpPr>
          <p:spPr>
            <a:xfrm>
              <a:off x="1105502" y="3144229"/>
              <a:ext cx="4934708" cy="92026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12155671"/>
                <a:satOff val="25001"/>
                <a:lumOff val="-1912"/>
                <a:alphaOff val="0"/>
              </a:schemeClr>
            </a:fillRef>
            <a:effectRef idx="3">
              <a:schemeClr val="accent2">
                <a:hueOff val="-12155671"/>
                <a:satOff val="25001"/>
                <a:lumOff val="-191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Rectángulo 39"/>
            <p:cNvSpPr/>
            <p:nvPr/>
          </p:nvSpPr>
          <p:spPr>
            <a:xfrm>
              <a:off x="1132456" y="3171183"/>
              <a:ext cx="4869590" cy="86635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PE" sz="1500" b="0" kern="1200" dirty="0" smtClean="0">
                  <a:solidFill>
                    <a:schemeClr val="tx1"/>
                  </a:solidFill>
                </a:rPr>
                <a:t>Implementar, mantener y perfeccionar el SCI</a:t>
              </a:r>
              <a:r>
                <a:rPr lang="es-PE" sz="1500" b="0" kern="1200" dirty="0" smtClean="0"/>
                <a:t>.</a:t>
              </a:r>
            </a:p>
          </p:txBody>
        </p:sp>
      </p:grpSp>
      <p:grpSp>
        <p:nvGrpSpPr>
          <p:cNvPr id="41" name="Grupo 40"/>
          <p:cNvGrpSpPr/>
          <p:nvPr/>
        </p:nvGrpSpPr>
        <p:grpSpPr>
          <a:xfrm>
            <a:off x="1907704" y="3933056"/>
            <a:ext cx="4934708" cy="920262"/>
            <a:chOff x="1105502" y="3144229"/>
            <a:chExt cx="4934708" cy="920262"/>
          </a:xfrm>
          <a:solidFill>
            <a:srgbClr val="00B0F0"/>
          </a:solidFill>
        </p:grpSpPr>
        <p:sp>
          <p:nvSpPr>
            <p:cNvPr id="42" name="Rectángulo redondeado 41"/>
            <p:cNvSpPr/>
            <p:nvPr/>
          </p:nvSpPr>
          <p:spPr>
            <a:xfrm>
              <a:off x="1105502" y="3144229"/>
              <a:ext cx="4934708" cy="920262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-12155671"/>
                <a:satOff val="25001"/>
                <a:lumOff val="-1912"/>
                <a:alphaOff val="0"/>
              </a:schemeClr>
            </a:fillRef>
            <a:effectRef idx="3">
              <a:schemeClr val="accent2">
                <a:hueOff val="-12155671"/>
                <a:satOff val="25001"/>
                <a:lumOff val="-191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Rectángulo 42"/>
            <p:cNvSpPr/>
            <p:nvPr/>
          </p:nvSpPr>
          <p:spPr>
            <a:xfrm>
              <a:off x="1132456" y="3171183"/>
              <a:ext cx="4869590" cy="866354"/>
            </a:xfrm>
            <a:prstGeom prst="rect">
              <a:avLst/>
            </a:prstGeom>
            <a:solidFill>
              <a:srgbClr val="FFFF0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PE" sz="1500" dirty="0">
                  <a:solidFill>
                    <a:schemeClr val="tx1"/>
                  </a:solidFill>
                </a:rPr>
                <a:t>Disponer las acciones correctivas, ante desviaciones o irregularidades.</a:t>
              </a:r>
              <a:endParaRPr lang="es-ES" sz="1500" dirty="0">
                <a:solidFill>
                  <a:schemeClr val="tx1"/>
                </a:solidFill>
              </a:endParaRPr>
            </a:p>
            <a:p>
              <a:pPr lvl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PE" sz="1500" b="0" kern="1200" dirty="0" smtClean="0"/>
                <a:t>.</a:t>
              </a:r>
              <a:endParaRPr lang="es-PE" sz="1500" b="0" kern="12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32830617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14003" y="0"/>
            <a:ext cx="6923112" cy="980728"/>
          </a:xfrm>
          <a:solidFill>
            <a:srgbClr val="6D7D33"/>
          </a:solidFill>
        </p:spPr>
        <p:txBody>
          <a:bodyPr>
            <a:normAutofit fontScale="90000"/>
          </a:bodyPr>
          <a:lstStyle/>
          <a:p>
            <a:r>
              <a:rPr lang="es-PE" sz="3600" dirty="0" smtClean="0">
                <a:solidFill>
                  <a:schemeClr val="bg1"/>
                </a:solidFill>
              </a:rPr>
              <a:t>Factores  a tener e cuenta en la Implementación.</a:t>
            </a:r>
            <a:endParaRPr lang="es-PE" dirty="0">
              <a:solidFill>
                <a:schemeClr val="bg1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0"/>
            <a:ext cx="2016224" cy="761969"/>
          </a:xfrm>
          <a:prstGeom prst="rect">
            <a:avLst/>
          </a:prstGeom>
        </p:spPr>
      </p:pic>
      <p:sp>
        <p:nvSpPr>
          <p:cNvPr id="21" name="1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847304" y="7135103"/>
            <a:ext cx="2217685" cy="378464"/>
          </a:xfrm>
        </p:spPr>
        <p:txBody>
          <a:bodyPr/>
          <a:lstStyle/>
          <a:p>
            <a:pPr>
              <a:defRPr/>
            </a:pPr>
            <a:fld id="{9B8D194F-5AA8-4DAB-B349-4E57E75A6D8F}" type="slidenum">
              <a:rPr lang="es-PE" smtClean="0"/>
              <a:pPr>
                <a:defRPr/>
              </a:pPr>
              <a:t>16</a:t>
            </a:fld>
            <a:endParaRPr lang="es-PE" dirty="0"/>
          </a:p>
        </p:txBody>
      </p:sp>
      <p:sp>
        <p:nvSpPr>
          <p:cNvPr id="17" name="8 CuadroTexto"/>
          <p:cNvSpPr txBox="1"/>
          <p:nvPr/>
        </p:nvSpPr>
        <p:spPr>
          <a:xfrm>
            <a:off x="755576" y="1340768"/>
            <a:ext cx="770485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altLang="es-PE" sz="2000" b="1" dirty="0" smtClean="0">
                <a:latin typeface="+mn-lt"/>
                <a:ea typeface="Calibri" pitchFamily="34" charset="0"/>
                <a:cs typeface="Arial"/>
              </a:rPr>
              <a:t>En relación a la asignación de competencias:</a:t>
            </a:r>
          </a:p>
          <a:p>
            <a:pPr marL="696913" lvl="1" indent="-342900" algn="just">
              <a:buFont typeface="Wingdings" panose="05000000000000000000" pitchFamily="2" charset="2"/>
              <a:buChar char="Ø"/>
              <a:tabLst>
                <a:tab pos="633413" algn="l"/>
              </a:tabLst>
            </a:pPr>
            <a:r>
              <a:rPr lang="es-MX" sz="2000" dirty="0" smtClean="0">
                <a:latin typeface="+mn-lt"/>
                <a:cs typeface="Arial"/>
              </a:rPr>
              <a:t>Comprender que el Control Interno (CI) es responsabilidad fundamental de </a:t>
            </a:r>
            <a:r>
              <a:rPr lang="es-MX" sz="2000" dirty="0" smtClean="0">
                <a:latin typeface="+mn-lt"/>
                <a:cs typeface="Arial"/>
              </a:rPr>
              <a:t>todos los servidores del Programa.</a:t>
            </a:r>
            <a:endParaRPr lang="es-MX" sz="2000" dirty="0" smtClean="0">
              <a:latin typeface="+mn-lt"/>
              <a:cs typeface="Arial"/>
            </a:endParaRPr>
          </a:p>
          <a:p>
            <a:pPr marL="354013" lvl="1" algn="just">
              <a:tabLst>
                <a:tab pos="633413" algn="l"/>
              </a:tabLst>
            </a:pPr>
            <a:r>
              <a:rPr lang="es-MX" sz="2000" dirty="0" smtClean="0">
                <a:latin typeface="+mn-lt"/>
                <a:cs typeface="Arial"/>
              </a:rPr>
              <a:t> </a:t>
            </a:r>
          </a:p>
          <a:p>
            <a:pPr marL="7938" lvl="1" algn="just"/>
            <a:r>
              <a:rPr lang="es-MX" altLang="es-PE" sz="2000" b="1" dirty="0" smtClean="0">
                <a:latin typeface="+mn-lt"/>
                <a:ea typeface="Calibri" pitchFamily="34" charset="0"/>
                <a:cs typeface="Arial"/>
              </a:rPr>
              <a:t>En relación a la concepción del CI:</a:t>
            </a:r>
          </a:p>
          <a:p>
            <a:pPr marL="696913" lvl="2" indent="-342900" algn="just">
              <a:buFont typeface="Wingdings" panose="05000000000000000000" pitchFamily="2" charset="2"/>
              <a:buChar char="Ø"/>
              <a:tabLst>
                <a:tab pos="633413" algn="l"/>
              </a:tabLst>
            </a:pPr>
            <a:r>
              <a:rPr lang="es-MX" altLang="es-PE" sz="2000" dirty="0" smtClean="0">
                <a:latin typeface="+mn-lt"/>
                <a:cs typeface="Arial"/>
              </a:rPr>
              <a:t>Conocer y entender el </a:t>
            </a:r>
            <a:r>
              <a:rPr lang="es-MX" altLang="es-PE" sz="2000" dirty="0">
                <a:latin typeface="+mn-lt"/>
                <a:cs typeface="Arial"/>
              </a:rPr>
              <a:t>modelo y </a:t>
            </a:r>
            <a:r>
              <a:rPr lang="es-MX" altLang="es-PE" sz="2000" dirty="0" smtClean="0">
                <a:latin typeface="+mn-lt"/>
                <a:cs typeface="Arial"/>
              </a:rPr>
              <a:t>la </a:t>
            </a:r>
            <a:r>
              <a:rPr lang="es-MX" altLang="es-PE" sz="2000" dirty="0">
                <a:latin typeface="+mn-lt"/>
                <a:cs typeface="Arial"/>
              </a:rPr>
              <a:t>importancia de contar con un buen </a:t>
            </a:r>
            <a:r>
              <a:rPr lang="es-MX" altLang="es-PE" sz="2000" dirty="0" smtClean="0">
                <a:latin typeface="+mn-lt"/>
                <a:cs typeface="Arial"/>
              </a:rPr>
              <a:t>Sistema de Control Interno - SCI.</a:t>
            </a:r>
            <a:endParaRPr lang="es-MX" altLang="es-PE" sz="2000" dirty="0">
              <a:latin typeface="+mn-lt"/>
              <a:cs typeface="Arial"/>
            </a:endParaRPr>
          </a:p>
          <a:p>
            <a:pPr marL="696913" lvl="2" indent="-342900" algn="just">
              <a:buFont typeface="Wingdings" panose="05000000000000000000" pitchFamily="2" charset="2"/>
              <a:buChar char="Ø"/>
              <a:tabLst>
                <a:tab pos="633413" algn="l"/>
              </a:tabLst>
            </a:pPr>
            <a:r>
              <a:rPr lang="es-MX" altLang="es-PE" sz="2000" dirty="0" smtClean="0">
                <a:latin typeface="+mn-lt"/>
                <a:cs typeface="Arial"/>
              </a:rPr>
              <a:t>Comprender que </a:t>
            </a:r>
            <a:r>
              <a:rPr lang="es-MX" altLang="es-PE" sz="2000" dirty="0">
                <a:latin typeface="+mn-lt"/>
                <a:cs typeface="Arial"/>
              </a:rPr>
              <a:t>el </a:t>
            </a:r>
            <a:r>
              <a:rPr lang="es-MX" altLang="es-PE" sz="2000" dirty="0" smtClean="0">
                <a:latin typeface="+mn-lt"/>
                <a:cs typeface="Arial"/>
              </a:rPr>
              <a:t>SCI </a:t>
            </a:r>
            <a:r>
              <a:rPr lang="es-MX" altLang="es-PE" sz="2000" dirty="0">
                <a:latin typeface="+mn-lt"/>
                <a:cs typeface="Arial"/>
              </a:rPr>
              <a:t>es una herramienta de </a:t>
            </a:r>
            <a:r>
              <a:rPr lang="es-MX" altLang="es-PE" sz="2000" dirty="0" smtClean="0">
                <a:latin typeface="+mn-lt"/>
                <a:cs typeface="Arial"/>
              </a:rPr>
              <a:t>gestión gerencial</a:t>
            </a:r>
            <a:r>
              <a:rPr lang="es-MX" altLang="es-PE" sz="2000" dirty="0">
                <a:latin typeface="+mn-lt"/>
                <a:cs typeface="Arial"/>
              </a:rPr>
              <a:t>.</a:t>
            </a:r>
            <a:endParaRPr lang="es-MX" altLang="es-PE" sz="2000" dirty="0" smtClean="0">
              <a:latin typeface="+mn-lt"/>
              <a:cs typeface="Arial"/>
            </a:endParaRPr>
          </a:p>
          <a:p>
            <a:pPr marL="354013" lvl="2" algn="just">
              <a:tabLst>
                <a:tab pos="633413" algn="l"/>
              </a:tabLst>
            </a:pPr>
            <a:endParaRPr lang="es-MX" altLang="es-PE" sz="2000" dirty="0">
              <a:latin typeface="+mn-lt"/>
              <a:cs typeface="Arial"/>
            </a:endParaRPr>
          </a:p>
          <a:p>
            <a:pPr marL="7938" lvl="1" algn="just"/>
            <a:r>
              <a:rPr lang="es-MX" altLang="es-PE" sz="2000" b="1" dirty="0" smtClean="0">
                <a:latin typeface="+mn-lt"/>
                <a:ea typeface="Calibri" pitchFamily="34" charset="0"/>
                <a:cs typeface="Arial"/>
              </a:rPr>
              <a:t>En </a:t>
            </a:r>
            <a:r>
              <a:rPr lang="es-MX" altLang="es-PE" sz="2000" b="1" dirty="0">
                <a:latin typeface="+mn-lt"/>
                <a:ea typeface="Calibri" pitchFamily="34" charset="0"/>
                <a:cs typeface="Arial"/>
              </a:rPr>
              <a:t>relación </a:t>
            </a:r>
            <a:r>
              <a:rPr lang="es-MX" altLang="es-PE" sz="2000" b="1" dirty="0" smtClean="0">
                <a:latin typeface="+mn-lt"/>
                <a:ea typeface="Calibri" pitchFamily="34" charset="0"/>
                <a:cs typeface="Arial"/>
              </a:rPr>
              <a:t>a la actitud titulares y funcionarios:</a:t>
            </a:r>
          </a:p>
          <a:p>
            <a:pPr marL="696913" lvl="2" indent="-342900" algn="just">
              <a:buFont typeface="Wingdings" panose="05000000000000000000" pitchFamily="2" charset="2"/>
              <a:buChar char="Ø"/>
              <a:tabLst>
                <a:tab pos="633413" algn="l"/>
              </a:tabLst>
            </a:pPr>
            <a:r>
              <a:rPr lang="es-MX" altLang="es-PE" sz="2000" dirty="0" smtClean="0">
                <a:latin typeface="+mn-lt"/>
                <a:cs typeface="Arial"/>
              </a:rPr>
              <a:t>No percibir </a:t>
            </a:r>
            <a:r>
              <a:rPr lang="es-MX" altLang="es-PE" sz="2000" dirty="0" smtClean="0">
                <a:cs typeface="Arial"/>
              </a:rPr>
              <a:t>al </a:t>
            </a:r>
            <a:r>
              <a:rPr lang="es-MX" altLang="es-PE" sz="2000" dirty="0" smtClean="0">
                <a:latin typeface="+mn-lt"/>
                <a:cs typeface="Arial"/>
              </a:rPr>
              <a:t>CI </a:t>
            </a:r>
            <a:r>
              <a:rPr lang="es-MX" altLang="es-PE" sz="2000" dirty="0">
                <a:latin typeface="+mn-lt"/>
                <a:cs typeface="Arial"/>
              </a:rPr>
              <a:t>como amenaza, </a:t>
            </a:r>
            <a:r>
              <a:rPr lang="es-MX" altLang="es-PE" sz="2000" dirty="0" smtClean="0">
                <a:latin typeface="+mn-lt"/>
                <a:cs typeface="Arial"/>
              </a:rPr>
              <a:t>sino como contribución a la </a:t>
            </a:r>
            <a:r>
              <a:rPr lang="es-MX" altLang="es-PE" sz="2000" dirty="0">
                <a:latin typeface="+mn-lt"/>
                <a:cs typeface="Arial"/>
              </a:rPr>
              <a:t>labor de </a:t>
            </a:r>
            <a:r>
              <a:rPr lang="es-MX" altLang="es-PE" sz="2000" dirty="0" smtClean="0">
                <a:latin typeface="+mn-lt"/>
                <a:cs typeface="Arial"/>
              </a:rPr>
              <a:t>todos para obtener mejores resultados sin peligro de observaciones posteriores. </a:t>
            </a:r>
            <a:endParaRPr lang="es-MX" altLang="es-PE" sz="2000" dirty="0">
              <a:latin typeface="+mn-lt"/>
              <a:cs typeface="Arial"/>
            </a:endParaRPr>
          </a:p>
          <a:p>
            <a:pPr marL="696913" lvl="2" indent="-342900" algn="just">
              <a:buFont typeface="Wingdings" panose="05000000000000000000" pitchFamily="2" charset="2"/>
              <a:buChar char="Ø"/>
              <a:tabLst>
                <a:tab pos="633413" algn="l"/>
              </a:tabLst>
            </a:pPr>
            <a:r>
              <a:rPr lang="es-MX" altLang="es-PE" sz="2000" dirty="0" smtClean="0">
                <a:latin typeface="+mn-lt"/>
                <a:cs typeface="Arial"/>
              </a:rPr>
              <a:t>Predicar con el ejemplo (valores, conductas y cumplimiento de reglas).</a:t>
            </a:r>
            <a:endParaRPr lang="es-MX" altLang="es-PE" sz="2000" dirty="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62875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14003" y="0"/>
            <a:ext cx="6923112" cy="980728"/>
          </a:xfrm>
          <a:solidFill>
            <a:srgbClr val="6D7D33"/>
          </a:solidFill>
        </p:spPr>
        <p:txBody>
          <a:bodyPr>
            <a:normAutofit fontScale="90000"/>
          </a:bodyPr>
          <a:lstStyle/>
          <a:p>
            <a:r>
              <a:rPr lang="es-PE" sz="3600" dirty="0" smtClean="0">
                <a:solidFill>
                  <a:schemeClr val="bg1"/>
                </a:solidFill>
              </a:rPr>
              <a:t>Factores  a tener e cuenta en la Implementación.</a:t>
            </a:r>
            <a:endParaRPr lang="es-PE" dirty="0">
              <a:solidFill>
                <a:schemeClr val="bg1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0"/>
            <a:ext cx="2016224" cy="761969"/>
          </a:xfrm>
          <a:prstGeom prst="rect">
            <a:avLst/>
          </a:prstGeom>
        </p:spPr>
      </p:pic>
      <p:sp>
        <p:nvSpPr>
          <p:cNvPr id="21" name="1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847304" y="7135103"/>
            <a:ext cx="2217685" cy="378464"/>
          </a:xfrm>
        </p:spPr>
        <p:txBody>
          <a:bodyPr/>
          <a:lstStyle/>
          <a:p>
            <a:pPr>
              <a:defRPr/>
            </a:pPr>
            <a:fld id="{9B8D194F-5AA8-4DAB-B349-4E57E75A6D8F}" type="slidenum">
              <a:rPr lang="es-PE" smtClean="0"/>
              <a:pPr>
                <a:defRPr/>
              </a:pPr>
              <a:t>17</a:t>
            </a:fld>
            <a:endParaRPr lang="es-PE" dirty="0"/>
          </a:p>
        </p:txBody>
      </p:sp>
      <p:sp>
        <p:nvSpPr>
          <p:cNvPr id="3" name="Rectángulo 2"/>
          <p:cNvSpPr/>
          <p:nvPr/>
        </p:nvSpPr>
        <p:spPr>
          <a:xfrm>
            <a:off x="1259632" y="2420888"/>
            <a:ext cx="61206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3200" b="1" dirty="0"/>
              <a:t>GRACIAS!!</a:t>
            </a:r>
          </a:p>
          <a:p>
            <a:r>
              <a:rPr lang="es-PE" sz="3200" b="1" dirty="0"/>
              <a:t>Tu participación en el proceso de implementación del SCI es importante</a:t>
            </a:r>
            <a:r>
              <a:rPr lang="es-PE" b="1" dirty="0"/>
              <a:t>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5445224"/>
            <a:ext cx="3635896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0941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503" y="0"/>
            <a:ext cx="6923112" cy="778098"/>
          </a:xfrm>
          <a:solidFill>
            <a:srgbClr val="6D7D33"/>
          </a:solidFill>
        </p:spPr>
        <p:txBody>
          <a:bodyPr/>
          <a:lstStyle/>
          <a:p>
            <a:r>
              <a:rPr lang="es-PE" sz="3600" dirty="0" smtClean="0">
                <a:solidFill>
                  <a:schemeClr val="bg1"/>
                </a:solidFill>
              </a:rPr>
              <a:t>Control Gubernamental</a:t>
            </a:r>
            <a:endParaRPr lang="es-PE" dirty="0">
              <a:solidFill>
                <a:schemeClr val="bg1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539552" y="908720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b="1" i="1" dirty="0"/>
              <a:t>Ley N° 27785</a:t>
            </a:r>
          </a:p>
          <a:p>
            <a:r>
              <a:rPr lang="es-PE" b="1" i="1" dirty="0" smtClean="0"/>
              <a:t>Supervisión</a:t>
            </a:r>
            <a:r>
              <a:rPr lang="es-PE" b="1" i="1" dirty="0"/>
              <a:t>, vigilancia, verificación de los actos y </a:t>
            </a:r>
            <a:r>
              <a:rPr lang="es-PE" b="1" i="1" dirty="0" smtClean="0"/>
              <a:t>resultados </a:t>
            </a:r>
            <a:r>
              <a:rPr lang="es-PE" b="1" i="1" dirty="0"/>
              <a:t>de la gestión </a:t>
            </a:r>
            <a:r>
              <a:rPr lang="es-PE" b="1" i="1" dirty="0" smtClean="0"/>
              <a:t>pública</a:t>
            </a:r>
            <a:r>
              <a:rPr lang="es-PE" b="1" i="1" dirty="0"/>
              <a:t>.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2771800" y="1556792"/>
            <a:ext cx="2952328" cy="792088"/>
            <a:chOff x="1836" y="236436"/>
            <a:chExt cx="3529863" cy="1435498"/>
          </a:xfrm>
        </p:grpSpPr>
        <p:sp>
          <p:nvSpPr>
            <p:cNvPr id="8" name="Rectángulo redondeado 7"/>
            <p:cNvSpPr/>
            <p:nvPr/>
          </p:nvSpPr>
          <p:spPr>
            <a:xfrm>
              <a:off x="1836" y="236436"/>
              <a:ext cx="3529863" cy="1435498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ángulo 8"/>
            <p:cNvSpPr/>
            <p:nvPr/>
          </p:nvSpPr>
          <p:spPr>
            <a:xfrm>
              <a:off x="43880" y="278480"/>
              <a:ext cx="3445775" cy="13514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30480" rIns="45720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PE" sz="2400" b="1" kern="1200" dirty="0" smtClean="0">
                  <a:latin typeface="Arial Narrow" panose="020B0606020202030204" pitchFamily="34" charset="0"/>
                </a:rPr>
                <a:t>Control Gubernamental </a:t>
              </a:r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5796136" y="2492896"/>
            <a:ext cx="1990947" cy="881584"/>
            <a:chOff x="745833" y="3891496"/>
            <a:chExt cx="2540534" cy="1119423"/>
          </a:xfrm>
        </p:grpSpPr>
        <p:sp>
          <p:nvSpPr>
            <p:cNvPr id="12" name="Rectángulo redondeado 11"/>
            <p:cNvSpPr/>
            <p:nvPr/>
          </p:nvSpPr>
          <p:spPr>
            <a:xfrm>
              <a:off x="745833" y="3891497"/>
              <a:ext cx="2540534" cy="1116646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ectángulo 12"/>
            <p:cNvSpPr/>
            <p:nvPr/>
          </p:nvSpPr>
          <p:spPr>
            <a:xfrm>
              <a:off x="745833" y="3891496"/>
              <a:ext cx="2475124" cy="11194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30480" rIns="45720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PE" sz="2400" kern="1200" dirty="0" smtClean="0">
                  <a:latin typeface="Arial Narrow" panose="020B0606020202030204" pitchFamily="34" charset="0"/>
                </a:rPr>
                <a:t>Control 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PE" sz="2400" kern="1200" dirty="0" smtClean="0">
                  <a:latin typeface="Arial Narrow" panose="020B0606020202030204" pitchFamily="34" charset="0"/>
                </a:rPr>
                <a:t>Interno</a:t>
              </a:r>
              <a:endParaRPr lang="es-PE" sz="2400" kern="1200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14" name="Grupo 13"/>
          <p:cNvGrpSpPr/>
          <p:nvPr/>
        </p:nvGrpSpPr>
        <p:grpSpPr>
          <a:xfrm>
            <a:off x="971600" y="2564904"/>
            <a:ext cx="1872208" cy="817697"/>
            <a:chOff x="1059570" y="1320217"/>
            <a:chExt cx="2540534" cy="1152747"/>
          </a:xfrm>
        </p:grpSpPr>
        <p:sp>
          <p:nvSpPr>
            <p:cNvPr id="15" name="Rectángulo redondeado 14"/>
            <p:cNvSpPr/>
            <p:nvPr/>
          </p:nvSpPr>
          <p:spPr>
            <a:xfrm>
              <a:off x="1059570" y="1320217"/>
              <a:ext cx="2540534" cy="1116645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ectángulo 15"/>
            <p:cNvSpPr/>
            <p:nvPr/>
          </p:nvSpPr>
          <p:spPr>
            <a:xfrm>
              <a:off x="1059570" y="1421729"/>
              <a:ext cx="2475124" cy="10512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30480" rIns="45720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PE" sz="2400" kern="1200" dirty="0" smtClean="0">
                  <a:latin typeface="Arial Narrow" panose="020B0606020202030204" pitchFamily="34" charset="0"/>
                </a:rPr>
                <a:t>Control 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PE" sz="2400" kern="1200" dirty="0" smtClean="0">
                  <a:latin typeface="Arial Narrow" panose="020B0606020202030204" pitchFamily="34" charset="0"/>
                </a:rPr>
                <a:t>Externo</a:t>
              </a:r>
              <a:endParaRPr lang="es-PE" sz="2400" kern="12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17" name="14 Forma libre"/>
          <p:cNvSpPr/>
          <p:nvPr/>
        </p:nvSpPr>
        <p:spPr>
          <a:xfrm>
            <a:off x="807194" y="3933056"/>
            <a:ext cx="1594371" cy="656103"/>
          </a:xfrm>
          <a:custGeom>
            <a:avLst/>
            <a:gdLst>
              <a:gd name="connsiteX0" fmla="*/ 0 w 2092459"/>
              <a:gd name="connsiteY0" fmla="*/ 1008672 h 2017343"/>
              <a:gd name="connsiteX1" fmla="*/ 1046230 w 2092459"/>
              <a:gd name="connsiteY1" fmla="*/ 0 h 2017343"/>
              <a:gd name="connsiteX2" fmla="*/ 2092460 w 2092459"/>
              <a:gd name="connsiteY2" fmla="*/ 1008672 h 2017343"/>
              <a:gd name="connsiteX3" fmla="*/ 1046230 w 2092459"/>
              <a:gd name="connsiteY3" fmla="*/ 2017344 h 2017343"/>
              <a:gd name="connsiteX4" fmla="*/ 0 w 2092459"/>
              <a:gd name="connsiteY4" fmla="*/ 1008672 h 2017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2459" h="2017343">
                <a:moveTo>
                  <a:pt x="0" y="1008672"/>
                </a:moveTo>
                <a:cubicBezTo>
                  <a:pt x="0" y="451598"/>
                  <a:pt x="468413" y="0"/>
                  <a:pt x="1046230" y="0"/>
                </a:cubicBezTo>
                <a:cubicBezTo>
                  <a:pt x="1624047" y="0"/>
                  <a:pt x="2092460" y="451598"/>
                  <a:pt x="2092460" y="1008672"/>
                </a:cubicBezTo>
                <a:cubicBezTo>
                  <a:pt x="2092460" y="1565746"/>
                  <a:pt x="1624047" y="2017344"/>
                  <a:pt x="1046230" y="2017344"/>
                </a:cubicBezTo>
                <a:cubicBezTo>
                  <a:pt x="468413" y="2017344"/>
                  <a:pt x="0" y="1565746"/>
                  <a:pt x="0" y="1008672"/>
                </a:cubicBezTo>
                <a:close/>
              </a:path>
            </a:pathLst>
          </a:custGeom>
          <a:solidFill>
            <a:srgbClr val="0070C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shade val="80000"/>
              <a:hueOff val="-35872"/>
              <a:satOff val="-4024"/>
              <a:lumOff val="25680"/>
              <a:alphaOff val="0"/>
            </a:schemeClr>
          </a:fillRef>
          <a:effectRef idx="2">
            <a:schemeClr val="accent2">
              <a:shade val="80000"/>
              <a:hueOff val="-35872"/>
              <a:satOff val="-4024"/>
              <a:lumOff val="2568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9558" tIns="270109" rIns="279558" bIns="270109" numCol="1" spcCol="1091" anchor="ctr" anchorCtr="0">
            <a:noAutofit/>
          </a:bodyPr>
          <a:lstStyle/>
          <a:p>
            <a:pPr algn="ctr" defTabSz="572672">
              <a:lnSpc>
                <a:spcPct val="90000"/>
              </a:lnSpc>
              <a:spcAft>
                <a:spcPct val="35000"/>
              </a:spcAft>
            </a:pPr>
            <a:r>
              <a:rPr lang="es-PE" sz="2100" dirty="0" smtClean="0">
                <a:latin typeface="Arial Narrow" panose="020B0606020202030204" pitchFamily="34" charset="0"/>
              </a:rPr>
              <a:t>Supervisa</a:t>
            </a:r>
            <a:endParaRPr lang="es-PE" sz="2100" dirty="0">
              <a:latin typeface="Arial Narrow" panose="020B0606020202030204" pitchFamily="34" charset="0"/>
            </a:endParaRPr>
          </a:p>
        </p:txBody>
      </p:sp>
      <p:sp>
        <p:nvSpPr>
          <p:cNvPr id="18" name="14 Forma libre"/>
          <p:cNvSpPr/>
          <p:nvPr/>
        </p:nvSpPr>
        <p:spPr>
          <a:xfrm>
            <a:off x="3625701" y="3971234"/>
            <a:ext cx="1594371" cy="656103"/>
          </a:xfrm>
          <a:custGeom>
            <a:avLst/>
            <a:gdLst>
              <a:gd name="connsiteX0" fmla="*/ 0 w 2092459"/>
              <a:gd name="connsiteY0" fmla="*/ 1008672 h 2017343"/>
              <a:gd name="connsiteX1" fmla="*/ 1046230 w 2092459"/>
              <a:gd name="connsiteY1" fmla="*/ 0 h 2017343"/>
              <a:gd name="connsiteX2" fmla="*/ 2092460 w 2092459"/>
              <a:gd name="connsiteY2" fmla="*/ 1008672 h 2017343"/>
              <a:gd name="connsiteX3" fmla="*/ 1046230 w 2092459"/>
              <a:gd name="connsiteY3" fmla="*/ 2017344 h 2017343"/>
              <a:gd name="connsiteX4" fmla="*/ 0 w 2092459"/>
              <a:gd name="connsiteY4" fmla="*/ 1008672 h 2017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2459" h="2017343">
                <a:moveTo>
                  <a:pt x="0" y="1008672"/>
                </a:moveTo>
                <a:cubicBezTo>
                  <a:pt x="0" y="451598"/>
                  <a:pt x="468413" y="0"/>
                  <a:pt x="1046230" y="0"/>
                </a:cubicBezTo>
                <a:cubicBezTo>
                  <a:pt x="1624047" y="0"/>
                  <a:pt x="2092460" y="451598"/>
                  <a:pt x="2092460" y="1008672"/>
                </a:cubicBezTo>
                <a:cubicBezTo>
                  <a:pt x="2092460" y="1565746"/>
                  <a:pt x="1624047" y="2017344"/>
                  <a:pt x="1046230" y="2017344"/>
                </a:cubicBezTo>
                <a:cubicBezTo>
                  <a:pt x="468413" y="2017344"/>
                  <a:pt x="0" y="1565746"/>
                  <a:pt x="0" y="1008672"/>
                </a:cubicBezTo>
                <a:close/>
              </a:path>
            </a:pathLst>
          </a:custGeom>
          <a:solidFill>
            <a:srgbClr val="0070C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shade val="80000"/>
              <a:hueOff val="-35872"/>
              <a:satOff val="-4024"/>
              <a:lumOff val="25680"/>
              <a:alphaOff val="0"/>
            </a:schemeClr>
          </a:fillRef>
          <a:effectRef idx="2">
            <a:schemeClr val="accent2">
              <a:shade val="80000"/>
              <a:hueOff val="-35872"/>
              <a:satOff val="-4024"/>
              <a:lumOff val="2568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9558" tIns="270109" rIns="279558" bIns="270109" numCol="1" spcCol="1091" anchor="ctr" anchorCtr="0">
            <a:noAutofit/>
          </a:bodyPr>
          <a:lstStyle/>
          <a:p>
            <a:pPr algn="ctr" defTabSz="572672">
              <a:lnSpc>
                <a:spcPct val="90000"/>
              </a:lnSpc>
              <a:spcAft>
                <a:spcPct val="35000"/>
              </a:spcAft>
            </a:pPr>
            <a:r>
              <a:rPr lang="es-PE" sz="2100" dirty="0" smtClean="0">
                <a:latin typeface="Arial Narrow" panose="020B0606020202030204" pitchFamily="34" charset="0"/>
              </a:rPr>
              <a:t>Vigil</a:t>
            </a:r>
            <a:r>
              <a:rPr lang="es-PE" sz="2100" dirty="0" smtClean="0">
                <a:latin typeface="Arial Narrow" panose="020B0606020202030204" pitchFamily="34" charset="0"/>
              </a:rPr>
              <a:t>a</a:t>
            </a:r>
            <a:endParaRPr lang="es-PE" sz="2100" dirty="0">
              <a:latin typeface="Arial Narrow" panose="020B0606020202030204" pitchFamily="34" charset="0"/>
            </a:endParaRPr>
          </a:p>
        </p:txBody>
      </p:sp>
      <p:sp>
        <p:nvSpPr>
          <p:cNvPr id="19" name="14 Forma libre"/>
          <p:cNvSpPr/>
          <p:nvPr/>
        </p:nvSpPr>
        <p:spPr>
          <a:xfrm>
            <a:off x="6289997" y="4043242"/>
            <a:ext cx="1594371" cy="656103"/>
          </a:xfrm>
          <a:custGeom>
            <a:avLst/>
            <a:gdLst>
              <a:gd name="connsiteX0" fmla="*/ 0 w 2092459"/>
              <a:gd name="connsiteY0" fmla="*/ 1008672 h 2017343"/>
              <a:gd name="connsiteX1" fmla="*/ 1046230 w 2092459"/>
              <a:gd name="connsiteY1" fmla="*/ 0 h 2017343"/>
              <a:gd name="connsiteX2" fmla="*/ 2092460 w 2092459"/>
              <a:gd name="connsiteY2" fmla="*/ 1008672 h 2017343"/>
              <a:gd name="connsiteX3" fmla="*/ 1046230 w 2092459"/>
              <a:gd name="connsiteY3" fmla="*/ 2017344 h 2017343"/>
              <a:gd name="connsiteX4" fmla="*/ 0 w 2092459"/>
              <a:gd name="connsiteY4" fmla="*/ 1008672 h 2017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2459" h="2017343">
                <a:moveTo>
                  <a:pt x="0" y="1008672"/>
                </a:moveTo>
                <a:cubicBezTo>
                  <a:pt x="0" y="451598"/>
                  <a:pt x="468413" y="0"/>
                  <a:pt x="1046230" y="0"/>
                </a:cubicBezTo>
                <a:cubicBezTo>
                  <a:pt x="1624047" y="0"/>
                  <a:pt x="2092460" y="451598"/>
                  <a:pt x="2092460" y="1008672"/>
                </a:cubicBezTo>
                <a:cubicBezTo>
                  <a:pt x="2092460" y="1565746"/>
                  <a:pt x="1624047" y="2017344"/>
                  <a:pt x="1046230" y="2017344"/>
                </a:cubicBezTo>
                <a:cubicBezTo>
                  <a:pt x="468413" y="2017344"/>
                  <a:pt x="0" y="1565746"/>
                  <a:pt x="0" y="1008672"/>
                </a:cubicBezTo>
                <a:close/>
              </a:path>
            </a:pathLst>
          </a:custGeom>
          <a:solidFill>
            <a:srgbClr val="0070C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shade val="80000"/>
              <a:hueOff val="-35872"/>
              <a:satOff val="-4024"/>
              <a:lumOff val="25680"/>
              <a:alphaOff val="0"/>
            </a:schemeClr>
          </a:fillRef>
          <a:effectRef idx="2">
            <a:schemeClr val="accent2">
              <a:shade val="80000"/>
              <a:hueOff val="-35872"/>
              <a:satOff val="-4024"/>
              <a:lumOff val="2568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9558" tIns="270109" rIns="279558" bIns="270109" numCol="1" spcCol="1091" anchor="ctr" anchorCtr="0">
            <a:noAutofit/>
          </a:bodyPr>
          <a:lstStyle/>
          <a:p>
            <a:pPr algn="ctr" defTabSz="572672">
              <a:lnSpc>
                <a:spcPct val="90000"/>
              </a:lnSpc>
              <a:spcAft>
                <a:spcPct val="35000"/>
              </a:spcAft>
            </a:pPr>
            <a:r>
              <a:rPr lang="es-PE" sz="2100" dirty="0" smtClean="0">
                <a:latin typeface="Arial Narrow" panose="020B0606020202030204" pitchFamily="34" charset="0"/>
              </a:rPr>
              <a:t>Verifica </a:t>
            </a:r>
            <a:endParaRPr lang="es-PE" sz="2100" dirty="0">
              <a:latin typeface="Arial Narrow" panose="020B0606020202030204" pitchFamily="34" charset="0"/>
            </a:endParaRPr>
          </a:p>
        </p:txBody>
      </p:sp>
      <p:sp>
        <p:nvSpPr>
          <p:cNvPr id="35" name="Forma libre 34"/>
          <p:cNvSpPr/>
          <p:nvPr/>
        </p:nvSpPr>
        <p:spPr>
          <a:xfrm>
            <a:off x="3779912" y="5157192"/>
            <a:ext cx="1375621" cy="1209277"/>
          </a:xfrm>
          <a:custGeom>
            <a:avLst/>
            <a:gdLst>
              <a:gd name="connsiteX0" fmla="*/ 0 w 1528390"/>
              <a:gd name="connsiteY0" fmla="*/ 764195 h 1528390"/>
              <a:gd name="connsiteX1" fmla="*/ 764195 w 1528390"/>
              <a:gd name="connsiteY1" fmla="*/ 0 h 1528390"/>
              <a:gd name="connsiteX2" fmla="*/ 1528390 w 1528390"/>
              <a:gd name="connsiteY2" fmla="*/ 764195 h 1528390"/>
              <a:gd name="connsiteX3" fmla="*/ 764195 w 1528390"/>
              <a:gd name="connsiteY3" fmla="*/ 1528390 h 1528390"/>
              <a:gd name="connsiteX4" fmla="*/ 0 w 1528390"/>
              <a:gd name="connsiteY4" fmla="*/ 764195 h 152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8390" h="1528390">
                <a:moveTo>
                  <a:pt x="0" y="764195"/>
                </a:moveTo>
                <a:cubicBezTo>
                  <a:pt x="0" y="342142"/>
                  <a:pt x="342142" y="0"/>
                  <a:pt x="764195" y="0"/>
                </a:cubicBezTo>
                <a:cubicBezTo>
                  <a:pt x="1186248" y="0"/>
                  <a:pt x="1528390" y="342142"/>
                  <a:pt x="1528390" y="764195"/>
                </a:cubicBezTo>
                <a:cubicBezTo>
                  <a:pt x="1528390" y="1186248"/>
                  <a:pt x="1186248" y="1528390"/>
                  <a:pt x="764195" y="1528390"/>
                </a:cubicBezTo>
                <a:cubicBezTo>
                  <a:pt x="342142" y="1528390"/>
                  <a:pt x="0" y="1186248"/>
                  <a:pt x="0" y="764195"/>
                </a:cubicBez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9228" tIns="249228" rIns="249228" bIns="249228" numCol="1" spcCol="1270" anchor="ctr" anchorCtr="0">
            <a:noAutofit/>
          </a:bodyPr>
          <a:lstStyle/>
          <a:p>
            <a:pPr algn="ctr" defTabSz="763562">
              <a:lnSpc>
                <a:spcPct val="90000"/>
              </a:lnSpc>
              <a:spcAft>
                <a:spcPct val="35000"/>
              </a:spcAft>
            </a:pPr>
            <a:r>
              <a:rPr lang="es-PE" sz="1700" b="1" dirty="0">
                <a:latin typeface="Arial Narrow" panose="020B0606020202030204" pitchFamily="34" charset="0"/>
              </a:rPr>
              <a:t>GESTIÓN PUBLICA</a:t>
            </a:r>
          </a:p>
        </p:txBody>
      </p:sp>
      <p:sp>
        <p:nvSpPr>
          <p:cNvPr id="36" name="Flecha curvada hacia la derecha 35"/>
          <p:cNvSpPr/>
          <p:nvPr/>
        </p:nvSpPr>
        <p:spPr>
          <a:xfrm>
            <a:off x="1475656" y="1916832"/>
            <a:ext cx="432048" cy="57606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sp>
        <p:nvSpPr>
          <p:cNvPr id="37" name="Flecha curvada hacia la izquierda 36"/>
          <p:cNvSpPr/>
          <p:nvPr/>
        </p:nvSpPr>
        <p:spPr>
          <a:xfrm>
            <a:off x="6588224" y="1844824"/>
            <a:ext cx="432048" cy="64807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sp>
        <p:nvSpPr>
          <p:cNvPr id="38" name="Flecha abajo 37"/>
          <p:cNvSpPr/>
          <p:nvPr/>
        </p:nvSpPr>
        <p:spPr>
          <a:xfrm>
            <a:off x="4211960" y="4725144"/>
            <a:ext cx="48463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43" name="Arco de bloque 42"/>
          <p:cNvSpPr/>
          <p:nvPr/>
        </p:nvSpPr>
        <p:spPr>
          <a:xfrm>
            <a:off x="1475656" y="3789040"/>
            <a:ext cx="2736304" cy="144016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sp>
        <p:nvSpPr>
          <p:cNvPr id="44" name="Arco de bloque 43"/>
          <p:cNvSpPr/>
          <p:nvPr/>
        </p:nvSpPr>
        <p:spPr>
          <a:xfrm>
            <a:off x="4427984" y="3789040"/>
            <a:ext cx="2520280" cy="216024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solidFill>
                <a:schemeClr val="tx1"/>
              </a:solidFill>
            </a:endParaRPr>
          </a:p>
        </p:txBody>
      </p:sp>
      <p:pic>
        <p:nvPicPr>
          <p:cNvPr id="45" name="Imagen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5377" y="0"/>
            <a:ext cx="2088623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495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503" y="0"/>
            <a:ext cx="6923112" cy="778098"/>
          </a:xfrm>
          <a:solidFill>
            <a:srgbClr val="6D7D33"/>
          </a:solidFill>
        </p:spPr>
        <p:txBody>
          <a:bodyPr/>
          <a:lstStyle/>
          <a:p>
            <a:r>
              <a:rPr lang="es-PE" sz="3600" dirty="0" smtClean="0">
                <a:solidFill>
                  <a:schemeClr val="bg1"/>
                </a:solidFill>
              </a:rPr>
              <a:t>Control Externo</a:t>
            </a:r>
            <a:endParaRPr lang="es-PE" dirty="0">
              <a:solidFill>
                <a:schemeClr val="bg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052736"/>
            <a:ext cx="6120679" cy="864096"/>
          </a:xfrm>
          <a:prstGeom prst="rect">
            <a:avLst/>
          </a:prstGeom>
          <a:effectLst>
            <a:outerShdw blurRad="50800" dist="50800" dir="5400000" algn="ctr" rotWithShape="0">
              <a:srgbClr val="00B0F0"/>
            </a:outerShdw>
          </a:effectLst>
        </p:spPr>
      </p:pic>
      <p:sp>
        <p:nvSpPr>
          <p:cNvPr id="5" name="Rectángulo 4"/>
          <p:cNvSpPr/>
          <p:nvPr/>
        </p:nvSpPr>
        <p:spPr>
          <a:xfrm>
            <a:off x="899592" y="2274838"/>
            <a:ext cx="67687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sz="2400" dirty="0"/>
              <a:t>Conjunto de políticas, normas, métodos y procedimientos técnicos, que compete aplicar a </a:t>
            </a:r>
            <a:r>
              <a:rPr lang="es-PE" sz="2400" b="1" dirty="0"/>
              <a:t>la Contraloría General de la República, los Órganos de Control Institucional y las Sociedades de Auditoría designadas por la CGR</a:t>
            </a:r>
            <a:r>
              <a:rPr lang="es-PE" sz="2400" dirty="0"/>
              <a:t>, con el objeto de supervisar, vigilar y verificar la gestión, la captación y el uso de los recursos y bienes del Estado</a:t>
            </a: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8264" y="0"/>
            <a:ext cx="2016224" cy="76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415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503" y="0"/>
            <a:ext cx="6923112" cy="778098"/>
          </a:xfrm>
          <a:solidFill>
            <a:srgbClr val="6D7D33"/>
          </a:solidFill>
        </p:spPr>
        <p:txBody>
          <a:bodyPr/>
          <a:lstStyle/>
          <a:p>
            <a:r>
              <a:rPr lang="es-PE" sz="3600" dirty="0" smtClean="0">
                <a:solidFill>
                  <a:schemeClr val="bg1"/>
                </a:solidFill>
              </a:rPr>
              <a:t>Control Interno</a:t>
            </a:r>
            <a:endParaRPr lang="es-PE" dirty="0">
              <a:solidFill>
                <a:schemeClr val="bg1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0"/>
            <a:ext cx="2016224" cy="761969"/>
          </a:xfrm>
          <a:prstGeom prst="rect">
            <a:avLst/>
          </a:prstGeom>
        </p:spPr>
      </p:pic>
      <p:sp>
        <p:nvSpPr>
          <p:cNvPr id="7" name="2 Marcador de contenido"/>
          <p:cNvSpPr txBox="1">
            <a:spLocks/>
          </p:cNvSpPr>
          <p:nvPr/>
        </p:nvSpPr>
        <p:spPr>
          <a:xfrm>
            <a:off x="179513" y="1196752"/>
            <a:ext cx="6048672" cy="3599316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pt-BR" dirty="0"/>
              <a:t>P</a:t>
            </a:r>
            <a:r>
              <a:rPr lang="pt-BR" dirty="0" smtClean="0"/>
              <a:t>roceso </a:t>
            </a:r>
            <a:r>
              <a:rPr lang="pt-BR" dirty="0"/>
              <a:t>continuo </a:t>
            </a:r>
            <a:r>
              <a:rPr lang="pt-BR" dirty="0" smtClean="0"/>
              <a:t>dinâmico </a:t>
            </a:r>
            <a:r>
              <a:rPr lang="pt-BR" dirty="0"/>
              <a:t>e integral de </a:t>
            </a:r>
            <a:r>
              <a:rPr lang="pt-BR" dirty="0" smtClean="0"/>
              <a:t>gestión, efectuado </a:t>
            </a:r>
            <a:r>
              <a:rPr lang="es-PE" dirty="0" smtClean="0"/>
              <a:t>por </a:t>
            </a:r>
            <a:r>
              <a:rPr lang="es-PE" dirty="0"/>
              <a:t>el Titular, funcionarios y servidores de la </a:t>
            </a:r>
            <a:r>
              <a:rPr lang="es-PE" dirty="0" smtClean="0"/>
              <a:t>entidad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PE" dirty="0" smtClean="0"/>
              <a:t>Diseñado </a:t>
            </a:r>
            <a:r>
              <a:rPr lang="es-PE" dirty="0"/>
              <a:t>para enfrentar </a:t>
            </a:r>
            <a:r>
              <a:rPr lang="es-PE" dirty="0" smtClean="0"/>
              <a:t>los riesgos </a:t>
            </a:r>
            <a:r>
              <a:rPr lang="es-PE" dirty="0"/>
              <a:t>y dar seguridad razonable de que se alcancen los objetivos institucionales. </a:t>
            </a:r>
            <a:endParaRPr lang="es-PE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PE" dirty="0" smtClean="0"/>
              <a:t>Contribuye </a:t>
            </a:r>
            <a:r>
              <a:rPr lang="es-PE" dirty="0"/>
              <a:t>a prevenir irregularidades y actos de </a:t>
            </a:r>
            <a:r>
              <a:rPr lang="es-PE" dirty="0" smtClean="0"/>
              <a:t>corrupción </a:t>
            </a:r>
            <a:r>
              <a:rPr lang="es-PE" dirty="0"/>
              <a:t>en </a:t>
            </a:r>
            <a:r>
              <a:rPr lang="es-PE" dirty="0" smtClean="0"/>
              <a:t>las entidades </a:t>
            </a:r>
            <a:r>
              <a:rPr lang="es-PE" dirty="0"/>
              <a:t>p0blicas.</a:t>
            </a:r>
            <a:endParaRPr lang="es-PE" dirty="0" smtClean="0">
              <a:solidFill>
                <a:prstClr val="black"/>
              </a:solidFill>
              <a:latin typeface="Trebuchet MS (Cuerpo)"/>
            </a:endParaRPr>
          </a:p>
          <a:p>
            <a:endParaRPr lang="es-PE" dirty="0"/>
          </a:p>
        </p:txBody>
      </p:sp>
      <p:sp>
        <p:nvSpPr>
          <p:cNvPr id="11" name="Rectángulo 10"/>
          <p:cNvSpPr/>
          <p:nvPr/>
        </p:nvSpPr>
        <p:spPr>
          <a:xfrm>
            <a:off x="6300192" y="1988840"/>
            <a:ext cx="1927007" cy="1597766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203805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503" y="0"/>
            <a:ext cx="6923112" cy="778098"/>
          </a:xfrm>
          <a:solidFill>
            <a:srgbClr val="6D7D33"/>
          </a:solidFill>
        </p:spPr>
        <p:txBody>
          <a:bodyPr/>
          <a:lstStyle/>
          <a:p>
            <a:r>
              <a:rPr lang="es-PE" sz="3600" dirty="0" smtClean="0">
                <a:solidFill>
                  <a:schemeClr val="bg1"/>
                </a:solidFill>
              </a:rPr>
              <a:t>Sistema de Control Interno</a:t>
            </a:r>
            <a:endParaRPr lang="es-PE" dirty="0">
              <a:solidFill>
                <a:schemeClr val="bg1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0"/>
            <a:ext cx="2016224" cy="761969"/>
          </a:xfrm>
          <a:prstGeom prst="rect">
            <a:avLst/>
          </a:prstGeom>
        </p:spPr>
      </p:pic>
      <p:sp>
        <p:nvSpPr>
          <p:cNvPr id="6" name="2 Marcador de contenido"/>
          <p:cNvSpPr txBox="1">
            <a:spLocks/>
          </p:cNvSpPr>
          <p:nvPr/>
        </p:nvSpPr>
        <p:spPr>
          <a:xfrm>
            <a:off x="1187624" y="1124744"/>
            <a:ext cx="4536504" cy="4708674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s-PE" dirty="0" smtClean="0">
                <a:latin typeface="+mj-lt"/>
                <a:ea typeface="Calibri"/>
                <a:cs typeface="Times New Roman"/>
              </a:rPr>
              <a:t>Se denomina sistema de control interno al conjunto de acciones, actividades, planes, políticas, normas, registros, organización, procedimientos y métodos, incluyendo la actitud de las autoridades y el personal, organizados e instituidos en cada entidad del Estado para la consecución de los objetivos indicados en el artículo 4° de la presente Ley</a:t>
            </a:r>
            <a:r>
              <a:rPr lang="es-PE" dirty="0" smtClean="0">
                <a:solidFill>
                  <a:schemeClr val="bg1"/>
                </a:solidFill>
                <a:latin typeface="+mj-lt"/>
                <a:ea typeface="Calibri"/>
                <a:cs typeface="Times New Roman"/>
              </a:rPr>
              <a:t>.</a:t>
            </a:r>
          </a:p>
          <a:p>
            <a:endParaRPr lang="es-PE" dirty="0"/>
          </a:p>
        </p:txBody>
      </p:sp>
      <p:sp>
        <p:nvSpPr>
          <p:cNvPr id="5" name="Rectángulo 4"/>
          <p:cNvSpPr/>
          <p:nvPr/>
        </p:nvSpPr>
        <p:spPr>
          <a:xfrm>
            <a:off x="6228184" y="3861048"/>
            <a:ext cx="1620386" cy="1529816"/>
          </a:xfrm>
          <a:prstGeom prst="rect">
            <a:avLst/>
          </a:prstGeom>
          <a:blipFill dpi="0" rotWithShape="1">
            <a:blip r:embed="rId4"/>
            <a:srcRect/>
            <a:stretch>
              <a:fillRect r="-8521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Rectángulo 6"/>
          <p:cNvSpPr/>
          <p:nvPr/>
        </p:nvSpPr>
        <p:spPr>
          <a:xfrm>
            <a:off x="6156176" y="1412776"/>
            <a:ext cx="1584176" cy="1512168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508249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503" y="0"/>
            <a:ext cx="6923112" cy="778098"/>
          </a:xfrm>
          <a:solidFill>
            <a:srgbClr val="6D7D33"/>
          </a:solidFill>
        </p:spPr>
        <p:txBody>
          <a:bodyPr>
            <a:normAutofit fontScale="90000"/>
          </a:bodyPr>
          <a:lstStyle/>
          <a:p>
            <a:r>
              <a:rPr lang="es-PE" sz="3600" dirty="0" smtClean="0">
                <a:solidFill>
                  <a:schemeClr val="bg1"/>
                </a:solidFill>
              </a:rPr>
              <a:t>Sistema de Control Interno- Objetivos</a:t>
            </a:r>
            <a:endParaRPr lang="es-PE" dirty="0">
              <a:solidFill>
                <a:schemeClr val="bg1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0"/>
            <a:ext cx="2016224" cy="761969"/>
          </a:xfrm>
          <a:prstGeom prst="rect">
            <a:avLst/>
          </a:prstGeom>
        </p:spPr>
      </p:pic>
      <p:sp>
        <p:nvSpPr>
          <p:cNvPr id="6" name="2 Marcador de contenido"/>
          <p:cNvSpPr txBox="1">
            <a:spLocks/>
          </p:cNvSpPr>
          <p:nvPr/>
        </p:nvSpPr>
        <p:spPr>
          <a:xfrm>
            <a:off x="755576" y="1124744"/>
            <a:ext cx="5616624" cy="470867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9263" lvl="1" indent="-449263" algn="just">
              <a:lnSpc>
                <a:spcPct val="90000"/>
              </a:lnSpc>
              <a:buClr>
                <a:schemeClr val="accent2"/>
              </a:buClr>
              <a:buSzPct val="70000"/>
              <a:buFont typeface="Wingdings" panose="05000000000000000000" pitchFamily="2" charset="2"/>
              <a:buChar char="Ø"/>
              <a:defRPr/>
            </a:pPr>
            <a:r>
              <a:rPr lang="es-PE" sz="1800" dirty="0">
                <a:cs typeface="Calibri" pitchFamily="34" charset="0"/>
              </a:rPr>
              <a:t>Promover y optimizar </a:t>
            </a:r>
            <a:r>
              <a:rPr lang="es-PE" sz="1800" b="1" dirty="0">
                <a:cs typeface="Calibri" pitchFamily="34" charset="0"/>
              </a:rPr>
              <a:t>la </a:t>
            </a:r>
            <a:r>
              <a:rPr lang="es-PE" sz="1800" b="1" u="sng" dirty="0">
                <a:cs typeface="Calibri" pitchFamily="34" charset="0"/>
              </a:rPr>
              <a:t>eficiencia, eficacia,  transparencia </a:t>
            </a:r>
            <a:r>
              <a:rPr lang="es-PE" sz="1800" b="1" dirty="0">
                <a:cs typeface="Calibri" pitchFamily="34" charset="0"/>
              </a:rPr>
              <a:t> </a:t>
            </a:r>
            <a:r>
              <a:rPr lang="es-PE" sz="1800" b="1" u="sng" dirty="0">
                <a:cs typeface="Calibri" pitchFamily="34" charset="0"/>
              </a:rPr>
              <a:t>y economía </a:t>
            </a:r>
            <a:r>
              <a:rPr lang="es-PE" sz="1800" dirty="0">
                <a:cs typeface="Calibri" pitchFamily="34" charset="0"/>
              </a:rPr>
              <a:t>en las operaciones de la entidad, así como la calidad de los servicios públicos que presta;</a:t>
            </a:r>
          </a:p>
          <a:p>
            <a:pPr marL="449263" lvl="1" indent="-449263" algn="just">
              <a:lnSpc>
                <a:spcPct val="90000"/>
              </a:lnSpc>
              <a:buClr>
                <a:schemeClr val="accent2"/>
              </a:buClr>
              <a:buSzPct val="70000"/>
              <a:buFont typeface="Wingdings" panose="05000000000000000000" pitchFamily="2" charset="2"/>
              <a:buChar char="Ø"/>
              <a:defRPr/>
            </a:pPr>
            <a:r>
              <a:rPr lang="es-PE" sz="1800" dirty="0">
                <a:cs typeface="Calibri" pitchFamily="34" charset="0"/>
              </a:rPr>
              <a:t>Cuidar y resguardar los </a:t>
            </a:r>
            <a:r>
              <a:rPr lang="es-PE" sz="1800" b="1" u="sng" dirty="0">
                <a:cs typeface="Calibri" pitchFamily="34" charset="0"/>
              </a:rPr>
              <a:t>recursos y bienes del Estado</a:t>
            </a:r>
            <a:r>
              <a:rPr lang="es-PE" sz="1800" dirty="0">
                <a:cs typeface="Calibri" pitchFamily="34" charset="0"/>
              </a:rPr>
              <a:t> contra cualquier forma de pérdida, deterioro, uso indebido y actos ilegales, así como, en general, contra todo hecho irregular o situación perjudicial que pudiera afectarlos;</a:t>
            </a:r>
          </a:p>
          <a:p>
            <a:pPr marL="449263" lvl="1" indent="-449263" algn="just">
              <a:lnSpc>
                <a:spcPct val="90000"/>
              </a:lnSpc>
              <a:buClr>
                <a:schemeClr val="accent2"/>
              </a:buClr>
              <a:buSzPct val="70000"/>
              <a:buFont typeface="Wingdings" panose="05000000000000000000" pitchFamily="2" charset="2"/>
              <a:buChar char="Ø"/>
              <a:defRPr/>
            </a:pPr>
            <a:r>
              <a:rPr lang="es-PE" sz="1800" b="1" u="sng" dirty="0">
                <a:cs typeface="Calibri" pitchFamily="34" charset="0"/>
              </a:rPr>
              <a:t>Cumplir la normatividad</a:t>
            </a:r>
            <a:r>
              <a:rPr lang="es-PE" sz="1800" b="1" dirty="0">
                <a:cs typeface="Calibri" pitchFamily="34" charset="0"/>
              </a:rPr>
              <a:t> </a:t>
            </a:r>
            <a:r>
              <a:rPr lang="es-PE" sz="1800" dirty="0">
                <a:cs typeface="Calibri" pitchFamily="34" charset="0"/>
              </a:rPr>
              <a:t>aplicable a la entidad y a sus operaciones;</a:t>
            </a:r>
            <a:r>
              <a:rPr lang="es-PE" sz="1800" dirty="0">
                <a:cs typeface="Calibri" pitchFamily="34" charset="0"/>
              </a:rPr>
              <a:t> Garantizar la confiabilidad y oportunidad de la </a:t>
            </a:r>
            <a:r>
              <a:rPr lang="es-PE" sz="1800" b="1" u="sng" dirty="0">
                <a:cs typeface="Calibri" pitchFamily="34" charset="0"/>
              </a:rPr>
              <a:t>información</a:t>
            </a:r>
            <a:r>
              <a:rPr lang="es-PE" sz="1800" u="sng" dirty="0">
                <a:cs typeface="Calibri" pitchFamily="34" charset="0"/>
              </a:rPr>
              <a:t>;</a:t>
            </a:r>
          </a:p>
          <a:p>
            <a:pPr marL="449263" lvl="1" indent="-449263" algn="just">
              <a:lnSpc>
                <a:spcPct val="90000"/>
              </a:lnSpc>
              <a:buClr>
                <a:schemeClr val="accent2"/>
              </a:buClr>
              <a:buSzPct val="70000"/>
              <a:buFont typeface="Wingdings" panose="05000000000000000000" pitchFamily="2" charset="2"/>
              <a:buChar char="Ø"/>
              <a:defRPr/>
            </a:pPr>
            <a:r>
              <a:rPr lang="es-PE" sz="1800" dirty="0">
                <a:cs typeface="Calibri" pitchFamily="34" charset="0"/>
              </a:rPr>
              <a:t>Fomentar e impulsar la práctica de</a:t>
            </a:r>
            <a:r>
              <a:rPr lang="es-PE" sz="1800" u="sng" dirty="0">
                <a:cs typeface="Calibri" pitchFamily="34" charset="0"/>
              </a:rPr>
              <a:t> </a:t>
            </a:r>
            <a:r>
              <a:rPr lang="es-PE" sz="1800" b="1" u="sng" dirty="0">
                <a:cs typeface="Calibri" pitchFamily="34" charset="0"/>
              </a:rPr>
              <a:t>valores éticos y los institucionales</a:t>
            </a:r>
            <a:r>
              <a:rPr lang="es-PE" sz="1800" u="sng" dirty="0">
                <a:cs typeface="Calibri" pitchFamily="34" charset="0"/>
              </a:rPr>
              <a:t>;</a:t>
            </a:r>
          </a:p>
          <a:p>
            <a:pPr marL="449263" lvl="1" indent="-449263" algn="just">
              <a:lnSpc>
                <a:spcPct val="90000"/>
              </a:lnSpc>
              <a:buClr>
                <a:schemeClr val="accent2"/>
              </a:buClr>
              <a:buSzPct val="70000"/>
              <a:buFont typeface="Wingdings" panose="05000000000000000000" pitchFamily="2" charset="2"/>
              <a:buChar char="Ø"/>
              <a:defRPr/>
            </a:pPr>
            <a:r>
              <a:rPr lang="es-PE" sz="1800" dirty="0">
                <a:cs typeface="Calibri" pitchFamily="34" charset="0"/>
              </a:rPr>
              <a:t>Promover el cumplimiento de los funcionarios o servidores públicos de </a:t>
            </a:r>
            <a:r>
              <a:rPr lang="es-PE" sz="1800" b="1" u="sng" dirty="0">
                <a:cs typeface="Calibri" pitchFamily="34" charset="0"/>
              </a:rPr>
              <a:t>rendir cuentas por los fondos y bienes públicos a su cargo o por una misión u objetivo encargado y aceptado</a:t>
            </a:r>
            <a:r>
              <a:rPr lang="es-PE" sz="1800" dirty="0">
                <a:cs typeface="Calibri" pitchFamily="34" charset="0"/>
              </a:rPr>
              <a:t>.</a:t>
            </a:r>
          </a:p>
          <a:p>
            <a:endParaRPr lang="es-PE" dirty="0"/>
          </a:p>
        </p:txBody>
      </p:sp>
      <p:sp>
        <p:nvSpPr>
          <p:cNvPr id="8" name="13 Rectángulo redondeado"/>
          <p:cNvSpPr/>
          <p:nvPr/>
        </p:nvSpPr>
        <p:spPr>
          <a:xfrm>
            <a:off x="6804248" y="2132856"/>
            <a:ext cx="2088232" cy="1877897"/>
          </a:xfrm>
          <a:prstGeom prst="roundRect">
            <a:avLst>
              <a:gd name="adj" fmla="val 10000"/>
            </a:avLst>
          </a:prstGeom>
          <a:blipFill rotWithShape="1">
            <a:blip r:embed="rId4"/>
            <a:stretch>
              <a:fillRect/>
            </a:stretch>
          </a:blipFill>
        </p:spPr>
        <p:style>
          <a:lnRef idx="2">
            <a:schemeClr val="accent5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2388318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503" y="0"/>
            <a:ext cx="6923112" cy="778098"/>
          </a:xfrm>
          <a:solidFill>
            <a:srgbClr val="6D7D33"/>
          </a:solidFill>
        </p:spPr>
        <p:txBody>
          <a:bodyPr>
            <a:normAutofit fontScale="90000"/>
          </a:bodyPr>
          <a:lstStyle/>
          <a:p>
            <a:r>
              <a:rPr lang="es-PE" sz="3600" dirty="0" smtClean="0">
                <a:solidFill>
                  <a:schemeClr val="bg1"/>
                </a:solidFill>
              </a:rPr>
              <a:t>Evolución del Sistema de Control Interno</a:t>
            </a:r>
            <a:endParaRPr lang="es-PE" dirty="0">
              <a:solidFill>
                <a:schemeClr val="bg1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0"/>
            <a:ext cx="2016224" cy="761969"/>
          </a:xfrm>
          <a:prstGeom prst="rect">
            <a:avLst/>
          </a:prstGeom>
        </p:spPr>
      </p:pic>
      <p:sp>
        <p:nvSpPr>
          <p:cNvPr id="7" name="Llamada rectangular redondeada 52"/>
          <p:cNvSpPr/>
          <p:nvPr/>
        </p:nvSpPr>
        <p:spPr>
          <a:xfrm>
            <a:off x="323528" y="2348880"/>
            <a:ext cx="1599860" cy="746070"/>
          </a:xfrm>
          <a:prstGeom prst="roundRect">
            <a:avLst/>
          </a:prstGeom>
          <a:noFill/>
          <a:ln>
            <a:noFill/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latin typeface="Arial Narrow" panose="020B0606020202030204" pitchFamily="34" charset="0"/>
              </a:rPr>
              <a:t>Ley N° 28716</a:t>
            </a:r>
          </a:p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latin typeface="Arial Narrow" panose="020B0606020202030204" pitchFamily="34" charset="0"/>
              </a:rPr>
              <a:t>Ley de Control </a:t>
            </a:r>
          </a:p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latin typeface="Arial Narrow" panose="020B0606020202030204" pitchFamily="34" charset="0"/>
              </a:rPr>
              <a:t>Interno</a:t>
            </a:r>
          </a:p>
        </p:txBody>
      </p:sp>
      <p:sp>
        <p:nvSpPr>
          <p:cNvPr id="9" name="Rectángulo redondeado 8"/>
          <p:cNvSpPr/>
          <p:nvPr/>
        </p:nvSpPr>
        <p:spPr>
          <a:xfrm>
            <a:off x="283587" y="4328860"/>
            <a:ext cx="1591334" cy="778331"/>
          </a:xfrm>
          <a:prstGeom prst="roundRect">
            <a:avLst/>
          </a:prstGeom>
          <a:noFill/>
          <a:ln>
            <a:noFill/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R.C. 320-2006-CG</a:t>
            </a:r>
          </a:p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Normas de Control </a:t>
            </a:r>
          </a:p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Interno para </a:t>
            </a:r>
          </a:p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entidades del Estado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1187624" y="1203609"/>
            <a:ext cx="844732" cy="569207"/>
          </a:xfrm>
          <a:prstGeom prst="rect">
            <a:avLst/>
          </a:prstGeom>
          <a:noFill/>
        </p:spPr>
        <p:txBody>
          <a:bodyPr wrap="none" lIns="91256" tIns="45631" rIns="91256" bIns="45631" rtlCol="0">
            <a:spAutoFit/>
          </a:bodyPr>
          <a:lstStyle/>
          <a:p>
            <a:pPr defTabSz="866305"/>
            <a:r>
              <a:rPr lang="es-PE" sz="3100" dirty="0">
                <a:solidFill>
                  <a:srgbClr val="00B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2008</a:t>
            </a:r>
          </a:p>
        </p:txBody>
      </p:sp>
      <p:sp>
        <p:nvSpPr>
          <p:cNvPr id="12" name="Rectángulo 11"/>
          <p:cNvSpPr/>
          <p:nvPr/>
        </p:nvSpPr>
        <p:spPr>
          <a:xfrm flipH="1">
            <a:off x="1619672" y="2060848"/>
            <a:ext cx="35645" cy="400929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256" tIns="45631" rIns="91256" bIns="45631" rtlCol="0" anchor="ctr"/>
          <a:lstStyle/>
          <a:p>
            <a:pPr algn="ctr" defTabSz="866305"/>
            <a:endParaRPr lang="es-PE" sz="1400">
              <a:solidFill>
                <a:schemeClr val="tx1"/>
              </a:solidFill>
            </a:endParaRPr>
          </a:p>
        </p:txBody>
      </p:sp>
      <p:sp>
        <p:nvSpPr>
          <p:cNvPr id="13" name="Llamada rectangular redondeada 52"/>
          <p:cNvSpPr/>
          <p:nvPr/>
        </p:nvSpPr>
        <p:spPr>
          <a:xfrm>
            <a:off x="1691680" y="3698936"/>
            <a:ext cx="1599860" cy="430734"/>
          </a:xfrm>
          <a:prstGeom prst="roundRect">
            <a:avLst/>
          </a:prstGeom>
          <a:noFill/>
          <a:ln>
            <a:noFill/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R.C. 458-2008-CG</a:t>
            </a:r>
          </a:p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Guía para la implementación </a:t>
            </a:r>
          </a:p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del Sistema de </a:t>
            </a:r>
          </a:p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Control Interno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2555776" y="1196752"/>
            <a:ext cx="844732" cy="569207"/>
          </a:xfrm>
          <a:prstGeom prst="rect">
            <a:avLst/>
          </a:prstGeom>
          <a:noFill/>
        </p:spPr>
        <p:txBody>
          <a:bodyPr wrap="none" lIns="91256" tIns="45631" rIns="91256" bIns="45631" rtlCol="0">
            <a:spAutoFit/>
          </a:bodyPr>
          <a:lstStyle/>
          <a:p>
            <a:pPr defTabSz="866305"/>
            <a:r>
              <a:rPr lang="es-PE" sz="3100" dirty="0">
                <a:solidFill>
                  <a:srgbClr val="00B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2009</a:t>
            </a:r>
          </a:p>
        </p:txBody>
      </p:sp>
      <p:sp>
        <p:nvSpPr>
          <p:cNvPr id="15" name="Rectángulo 14"/>
          <p:cNvSpPr/>
          <p:nvPr/>
        </p:nvSpPr>
        <p:spPr>
          <a:xfrm flipH="1">
            <a:off x="2915816" y="2132856"/>
            <a:ext cx="35645" cy="400929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256" tIns="45631" rIns="91256" bIns="45631" rtlCol="0" anchor="ctr"/>
          <a:lstStyle/>
          <a:p>
            <a:pPr algn="ctr" defTabSz="866305"/>
            <a:endParaRPr lang="es-PE" sz="1400">
              <a:solidFill>
                <a:schemeClr val="tx1"/>
              </a:solidFill>
            </a:endParaRPr>
          </a:p>
        </p:txBody>
      </p:sp>
      <p:sp>
        <p:nvSpPr>
          <p:cNvPr id="16" name="Llamada rectangular redondeada 52"/>
          <p:cNvSpPr/>
          <p:nvPr/>
        </p:nvSpPr>
        <p:spPr>
          <a:xfrm>
            <a:off x="2915816" y="3878914"/>
            <a:ext cx="1599860" cy="430734"/>
          </a:xfrm>
          <a:prstGeom prst="roundRect">
            <a:avLst/>
          </a:prstGeom>
          <a:noFill/>
          <a:ln>
            <a:noFill/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D.U. 067-2009</a:t>
            </a:r>
          </a:p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Se modifica el artículo 10° de la Ley 28716</a:t>
            </a:r>
          </a:p>
        </p:txBody>
      </p:sp>
      <p:sp>
        <p:nvSpPr>
          <p:cNvPr id="17" name="CuadroTexto 16"/>
          <p:cNvSpPr txBox="1"/>
          <p:nvPr/>
        </p:nvSpPr>
        <p:spPr>
          <a:xfrm>
            <a:off x="4067944" y="1196752"/>
            <a:ext cx="844732" cy="569207"/>
          </a:xfrm>
          <a:prstGeom prst="rect">
            <a:avLst/>
          </a:prstGeom>
          <a:noFill/>
        </p:spPr>
        <p:txBody>
          <a:bodyPr wrap="none" lIns="91256" tIns="45631" rIns="91256" bIns="45631" rtlCol="0">
            <a:spAutoFit/>
          </a:bodyPr>
          <a:lstStyle/>
          <a:p>
            <a:pPr defTabSz="866305"/>
            <a:r>
              <a:rPr lang="es-PE" sz="3100" dirty="0">
                <a:solidFill>
                  <a:srgbClr val="00B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2011</a:t>
            </a:r>
          </a:p>
        </p:txBody>
      </p:sp>
      <p:sp>
        <p:nvSpPr>
          <p:cNvPr id="18" name="Rectángulo 17"/>
          <p:cNvSpPr/>
          <p:nvPr/>
        </p:nvSpPr>
        <p:spPr>
          <a:xfrm flipH="1">
            <a:off x="4427984" y="2060848"/>
            <a:ext cx="35645" cy="400929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256" tIns="45631" rIns="91256" bIns="45631" rtlCol="0" anchor="ctr"/>
          <a:lstStyle/>
          <a:p>
            <a:pPr algn="ctr" defTabSz="866305"/>
            <a:endParaRPr lang="es-PE" sz="1400">
              <a:solidFill>
                <a:schemeClr val="tx1"/>
              </a:solidFill>
            </a:endParaRPr>
          </a:p>
        </p:txBody>
      </p:sp>
      <p:sp>
        <p:nvSpPr>
          <p:cNvPr id="19" name="Llamada rectangular redondeada 52"/>
          <p:cNvSpPr/>
          <p:nvPr/>
        </p:nvSpPr>
        <p:spPr>
          <a:xfrm>
            <a:off x="4499992" y="3763142"/>
            <a:ext cx="1599860" cy="430734"/>
          </a:xfrm>
          <a:prstGeom prst="roundRect">
            <a:avLst/>
          </a:prstGeom>
          <a:noFill/>
          <a:ln>
            <a:noFill/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Ley N° 29743</a:t>
            </a:r>
          </a:p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Modifica el artículo 10° de la Ley 28716 y deroga el DU N° 067-2009</a:t>
            </a:r>
          </a:p>
        </p:txBody>
      </p:sp>
      <p:sp>
        <p:nvSpPr>
          <p:cNvPr id="21" name="CuadroTexto 82"/>
          <p:cNvSpPr txBox="1"/>
          <p:nvPr/>
        </p:nvSpPr>
        <p:spPr>
          <a:xfrm>
            <a:off x="5311444" y="1177480"/>
            <a:ext cx="844732" cy="569207"/>
          </a:xfrm>
          <a:prstGeom prst="rect">
            <a:avLst/>
          </a:prstGeom>
          <a:noFill/>
        </p:spPr>
        <p:txBody>
          <a:bodyPr wrap="none" lIns="91256" tIns="45631" rIns="91256" bIns="45631" rtlCol="0">
            <a:spAutoFit/>
          </a:bodyPr>
          <a:lstStyle/>
          <a:p>
            <a:pPr defTabSz="866305"/>
            <a:r>
              <a:rPr lang="es-PE" sz="3100" dirty="0">
                <a:solidFill>
                  <a:srgbClr val="00B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2015</a:t>
            </a:r>
          </a:p>
        </p:txBody>
      </p:sp>
      <p:sp>
        <p:nvSpPr>
          <p:cNvPr id="22" name="Rectángulo 83"/>
          <p:cNvSpPr/>
          <p:nvPr/>
        </p:nvSpPr>
        <p:spPr>
          <a:xfrm flipH="1">
            <a:off x="6012160" y="2060848"/>
            <a:ext cx="35645" cy="400929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256" tIns="45631" rIns="91256" bIns="45631" rtlCol="0" anchor="ctr"/>
          <a:lstStyle/>
          <a:p>
            <a:pPr algn="ctr" defTabSz="866305"/>
            <a:endParaRPr lang="es-PE" sz="1400">
              <a:solidFill>
                <a:schemeClr val="tx1"/>
              </a:solidFill>
            </a:endParaRPr>
          </a:p>
        </p:txBody>
      </p:sp>
      <p:sp>
        <p:nvSpPr>
          <p:cNvPr id="23" name="Llamada rectangular redondeada 52"/>
          <p:cNvSpPr/>
          <p:nvPr/>
        </p:nvSpPr>
        <p:spPr>
          <a:xfrm>
            <a:off x="6068484" y="2780928"/>
            <a:ext cx="1599860" cy="430634"/>
          </a:xfrm>
          <a:prstGeom prst="roundRect">
            <a:avLst/>
          </a:prstGeom>
          <a:noFill/>
          <a:ln>
            <a:noFill/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Ley N° 30372</a:t>
            </a:r>
          </a:p>
          <a:p>
            <a:pPr defTabSz="866305">
              <a:buClr>
                <a:srgbClr val="FF0000"/>
              </a:buClr>
              <a:buSzPct val="200000"/>
            </a:pP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Establece  el </a:t>
            </a:r>
            <a:endParaRPr lang="es-PE" sz="1400" dirty="0" smtClean="0">
              <a:ln w="0"/>
              <a:solidFill>
                <a:prstClr val="black"/>
              </a:solidFill>
              <a:effectLst>
                <a:glow>
                  <a:prstClr val="white"/>
                </a:glow>
              </a:effectLst>
              <a:latin typeface="Arial Narrow" panose="020B0606020202030204" pitchFamily="34" charset="0"/>
            </a:endParaRPr>
          </a:p>
          <a:p>
            <a:pPr defTabSz="866305">
              <a:buClr>
                <a:srgbClr val="FF0000"/>
              </a:buClr>
              <a:buSzPct val="200000"/>
            </a:pPr>
            <a:r>
              <a:rPr lang="es-PE" sz="1400" dirty="0" smtClean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plazo </a:t>
            </a: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máximo </a:t>
            </a:r>
            <a:endParaRPr lang="es-PE" sz="1400" dirty="0" smtClean="0">
              <a:ln w="0"/>
              <a:solidFill>
                <a:prstClr val="black"/>
              </a:solidFill>
              <a:effectLst>
                <a:glow>
                  <a:prstClr val="white"/>
                </a:glow>
              </a:effectLst>
              <a:latin typeface="Arial Narrow" panose="020B0606020202030204" pitchFamily="34" charset="0"/>
            </a:endParaRPr>
          </a:p>
          <a:p>
            <a:pPr defTabSz="866305">
              <a:buClr>
                <a:srgbClr val="FF0000"/>
              </a:buClr>
              <a:buSzPct val="200000"/>
            </a:pPr>
            <a:r>
              <a:rPr lang="es-PE" sz="1400" dirty="0" smtClean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para </a:t>
            </a: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la implementación </a:t>
            </a:r>
            <a:endParaRPr lang="es-PE" sz="1400" dirty="0" smtClean="0">
              <a:ln w="0"/>
              <a:solidFill>
                <a:prstClr val="black"/>
              </a:solidFill>
              <a:effectLst>
                <a:glow>
                  <a:prstClr val="white"/>
                </a:glow>
              </a:effectLst>
              <a:latin typeface="Arial Narrow" panose="020B0606020202030204" pitchFamily="34" charset="0"/>
            </a:endParaRPr>
          </a:p>
          <a:p>
            <a:pPr defTabSz="866305">
              <a:buClr>
                <a:srgbClr val="FF0000"/>
              </a:buClr>
              <a:buSzPct val="200000"/>
            </a:pPr>
            <a:r>
              <a:rPr lang="es-PE" sz="1400" dirty="0" smtClean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del </a:t>
            </a:r>
            <a:r>
              <a:rPr lang="es-PE" sz="1400" dirty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SCI</a:t>
            </a:r>
          </a:p>
        </p:txBody>
      </p:sp>
      <p:sp>
        <p:nvSpPr>
          <p:cNvPr id="33" name="Llamada rectangular redondeada 52"/>
          <p:cNvSpPr/>
          <p:nvPr/>
        </p:nvSpPr>
        <p:spPr>
          <a:xfrm>
            <a:off x="6084168" y="4778838"/>
            <a:ext cx="1599860" cy="430734"/>
          </a:xfrm>
          <a:prstGeom prst="roundRect">
            <a:avLst/>
          </a:prstGeom>
          <a:noFill/>
          <a:ln>
            <a:noFill/>
          </a:ln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defTabSz="866305">
              <a:buClr>
                <a:srgbClr val="FF0000"/>
              </a:buClr>
              <a:buSzPct val="200000"/>
            </a:pPr>
            <a:r>
              <a:rPr lang="es-PE" sz="1400" dirty="0" smtClean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D.S. 400-2015</a:t>
            </a:r>
            <a:endParaRPr lang="es-PE" sz="1400" dirty="0">
              <a:ln w="0"/>
              <a:solidFill>
                <a:prstClr val="black"/>
              </a:solidFill>
              <a:effectLst>
                <a:glow>
                  <a:prstClr val="white"/>
                </a:glow>
              </a:effectLst>
              <a:latin typeface="Arial Narrow" panose="020B0606020202030204" pitchFamily="34" charset="0"/>
            </a:endParaRPr>
          </a:p>
          <a:p>
            <a:pPr defTabSz="866305">
              <a:buClr>
                <a:srgbClr val="FF0000"/>
              </a:buClr>
              <a:buSzPct val="200000"/>
            </a:pPr>
            <a:r>
              <a:rPr lang="es-PE" sz="1400" dirty="0" smtClean="0">
                <a:ln w="0"/>
                <a:solidFill>
                  <a:prstClr val="black"/>
                </a:solidFill>
                <a:effectLst>
                  <a:glow>
                    <a:prstClr val="white"/>
                  </a:glow>
                </a:effectLst>
                <a:latin typeface="Arial Narrow" panose="020B0606020202030204" pitchFamily="34" charset="0"/>
              </a:rPr>
              <a:t>Programa de incentivos</a:t>
            </a:r>
            <a:endParaRPr lang="es-PE" sz="1400" dirty="0">
              <a:ln w="0"/>
              <a:solidFill>
                <a:prstClr val="black"/>
              </a:solidFill>
              <a:effectLst>
                <a:glow>
                  <a:prstClr val="white"/>
                </a:glow>
              </a:effectLst>
              <a:latin typeface="Arial Narrow" panose="020B0606020202030204" pitchFamily="34" charset="0"/>
            </a:endParaRPr>
          </a:p>
        </p:txBody>
      </p:sp>
      <p:sp>
        <p:nvSpPr>
          <p:cNvPr id="36" name="Título 1"/>
          <p:cNvSpPr txBox="1">
            <a:spLocks/>
          </p:cNvSpPr>
          <p:nvPr/>
        </p:nvSpPr>
        <p:spPr>
          <a:xfrm>
            <a:off x="0" y="6079902"/>
            <a:ext cx="9144000" cy="85402"/>
          </a:xfrm>
          <a:prstGeom prst="rect">
            <a:avLst/>
          </a:prstGeom>
          <a:solidFill>
            <a:srgbClr val="6D7D33"/>
          </a:solidFill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PE" dirty="0">
              <a:solidFill>
                <a:schemeClr val="bg1"/>
              </a:solidFill>
            </a:endParaRPr>
          </a:p>
        </p:txBody>
      </p:sp>
      <p:sp>
        <p:nvSpPr>
          <p:cNvPr id="37" name="Rectángulo 36"/>
          <p:cNvSpPr/>
          <p:nvPr/>
        </p:nvSpPr>
        <p:spPr>
          <a:xfrm flipH="1">
            <a:off x="251520" y="2060848"/>
            <a:ext cx="35645" cy="400929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256" tIns="45631" rIns="91256" bIns="45631" rtlCol="0" anchor="ctr"/>
          <a:lstStyle/>
          <a:p>
            <a:pPr algn="ctr" defTabSz="866305"/>
            <a:endParaRPr lang="es-PE" sz="1400">
              <a:solidFill>
                <a:schemeClr val="tx1"/>
              </a:solidFill>
            </a:endParaRPr>
          </a:p>
        </p:txBody>
      </p:sp>
      <p:sp>
        <p:nvSpPr>
          <p:cNvPr id="38" name="CuadroTexto 37"/>
          <p:cNvSpPr txBox="1"/>
          <p:nvPr/>
        </p:nvSpPr>
        <p:spPr>
          <a:xfrm>
            <a:off x="134528" y="1177264"/>
            <a:ext cx="844732" cy="569207"/>
          </a:xfrm>
          <a:prstGeom prst="rect">
            <a:avLst/>
          </a:prstGeom>
          <a:noFill/>
        </p:spPr>
        <p:txBody>
          <a:bodyPr wrap="none" lIns="91256" tIns="45631" rIns="91256" bIns="45631" rtlCol="0">
            <a:spAutoFit/>
          </a:bodyPr>
          <a:lstStyle/>
          <a:p>
            <a:pPr defTabSz="866305"/>
            <a:r>
              <a:rPr lang="es-PE" sz="3100" dirty="0">
                <a:solidFill>
                  <a:srgbClr val="00B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2006</a:t>
            </a:r>
          </a:p>
        </p:txBody>
      </p:sp>
      <p:sp>
        <p:nvSpPr>
          <p:cNvPr id="39" name="Rectángulo 83"/>
          <p:cNvSpPr/>
          <p:nvPr/>
        </p:nvSpPr>
        <p:spPr>
          <a:xfrm flipH="1">
            <a:off x="7524328" y="2132856"/>
            <a:ext cx="35645" cy="400929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256" tIns="45631" rIns="91256" bIns="45631" rtlCol="0" anchor="ctr"/>
          <a:lstStyle/>
          <a:p>
            <a:pPr algn="ctr" defTabSz="866305"/>
            <a:endParaRPr lang="es-PE" sz="1400">
              <a:solidFill>
                <a:schemeClr val="tx1"/>
              </a:solidFill>
            </a:endParaRPr>
          </a:p>
        </p:txBody>
      </p:sp>
      <p:sp>
        <p:nvSpPr>
          <p:cNvPr id="40" name="CuadroTexto 82"/>
          <p:cNvSpPr txBox="1"/>
          <p:nvPr/>
        </p:nvSpPr>
        <p:spPr>
          <a:xfrm>
            <a:off x="6732240" y="1196752"/>
            <a:ext cx="844732" cy="569207"/>
          </a:xfrm>
          <a:prstGeom prst="rect">
            <a:avLst/>
          </a:prstGeom>
          <a:noFill/>
        </p:spPr>
        <p:txBody>
          <a:bodyPr wrap="none" lIns="91256" tIns="45631" rIns="91256" bIns="45631" rtlCol="0">
            <a:spAutoFit/>
          </a:bodyPr>
          <a:lstStyle/>
          <a:p>
            <a:pPr defTabSz="866305"/>
            <a:r>
              <a:rPr lang="es-PE" sz="3100" dirty="0" smtClean="0">
                <a:solidFill>
                  <a:srgbClr val="00B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2016</a:t>
            </a:r>
            <a:endParaRPr lang="es-PE" sz="3100" dirty="0">
              <a:solidFill>
                <a:srgbClr val="00B05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1" name="CuadroTexto 40"/>
          <p:cNvSpPr txBox="1"/>
          <p:nvPr/>
        </p:nvSpPr>
        <p:spPr>
          <a:xfrm>
            <a:off x="7524328" y="2564904"/>
            <a:ext cx="1689822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 smtClean="0"/>
              <a:t>RC 148-2016-CG</a:t>
            </a:r>
          </a:p>
          <a:p>
            <a:r>
              <a:rPr lang="es-PE" sz="1400" dirty="0" smtClean="0"/>
              <a:t>Directiva 012-2016</a:t>
            </a:r>
          </a:p>
          <a:p>
            <a:r>
              <a:rPr lang="es-PE" sz="1400" dirty="0" smtClean="0"/>
              <a:t>-CG/GPROD</a:t>
            </a:r>
          </a:p>
          <a:p>
            <a:r>
              <a:rPr lang="es-PE" sz="1400" dirty="0" smtClean="0"/>
              <a:t>Emisión Informe  </a:t>
            </a:r>
          </a:p>
          <a:p>
            <a:r>
              <a:rPr lang="es-PE" sz="1400" dirty="0" smtClean="0"/>
              <a:t>Previo art 22 L22785</a:t>
            </a:r>
            <a:endParaRPr lang="es-PE" sz="1400" dirty="0"/>
          </a:p>
        </p:txBody>
      </p:sp>
      <p:sp>
        <p:nvSpPr>
          <p:cNvPr id="42" name="CuadroTexto 41"/>
          <p:cNvSpPr txBox="1"/>
          <p:nvPr/>
        </p:nvSpPr>
        <p:spPr>
          <a:xfrm>
            <a:off x="7524328" y="4293096"/>
            <a:ext cx="1374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 smtClean="0"/>
              <a:t>RC 149-2016-CG</a:t>
            </a:r>
          </a:p>
          <a:p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1459818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14003" y="0"/>
            <a:ext cx="6923112" cy="778098"/>
          </a:xfrm>
          <a:solidFill>
            <a:srgbClr val="6D7D33"/>
          </a:solidFill>
        </p:spPr>
        <p:txBody>
          <a:bodyPr>
            <a:normAutofit fontScale="90000"/>
          </a:bodyPr>
          <a:lstStyle/>
          <a:p>
            <a:r>
              <a:rPr lang="es-PE" sz="3600" dirty="0" smtClean="0">
                <a:solidFill>
                  <a:schemeClr val="bg1"/>
                </a:solidFill>
              </a:rPr>
              <a:t>Componentes  del Sistema de Control Interno</a:t>
            </a:r>
            <a:endParaRPr lang="es-PE" dirty="0">
              <a:solidFill>
                <a:schemeClr val="bg1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0"/>
            <a:ext cx="2016224" cy="761969"/>
          </a:xfrm>
          <a:prstGeom prst="rect">
            <a:avLst/>
          </a:prstGeom>
        </p:spPr>
      </p:pic>
      <p:sp>
        <p:nvSpPr>
          <p:cNvPr id="26" name="1 Elipse"/>
          <p:cNvSpPr/>
          <p:nvPr/>
        </p:nvSpPr>
        <p:spPr>
          <a:xfrm>
            <a:off x="395536" y="1669083"/>
            <a:ext cx="1701403" cy="547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400" dirty="0"/>
              <a:t>AMBIENTE DE CONTROL </a:t>
            </a:r>
          </a:p>
          <a:p>
            <a:pPr algn="ctr">
              <a:defRPr/>
            </a:pPr>
            <a:r>
              <a:rPr lang="es-MX" sz="1200" dirty="0"/>
              <a:t>8</a:t>
            </a:r>
            <a:endParaRPr lang="es-ES" sz="1200" dirty="0"/>
          </a:p>
        </p:txBody>
      </p:sp>
      <p:sp>
        <p:nvSpPr>
          <p:cNvPr id="27" name="2 Elipse"/>
          <p:cNvSpPr/>
          <p:nvPr/>
        </p:nvSpPr>
        <p:spPr>
          <a:xfrm>
            <a:off x="395536" y="2389163"/>
            <a:ext cx="1701403" cy="53578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400" dirty="0"/>
              <a:t>EVALUACIÓN DE RIESGOS</a:t>
            </a:r>
          </a:p>
          <a:p>
            <a:pPr algn="ctr">
              <a:defRPr/>
            </a:pPr>
            <a:r>
              <a:rPr lang="es-MX" sz="1200" dirty="0"/>
              <a:t>4</a:t>
            </a:r>
            <a:endParaRPr lang="es-ES" sz="1200" dirty="0"/>
          </a:p>
        </p:txBody>
      </p:sp>
      <p:sp>
        <p:nvSpPr>
          <p:cNvPr id="28" name="3 Elipse"/>
          <p:cNvSpPr/>
          <p:nvPr/>
        </p:nvSpPr>
        <p:spPr>
          <a:xfrm>
            <a:off x="179512" y="3541291"/>
            <a:ext cx="2016224" cy="58935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400" dirty="0"/>
              <a:t>ACTIVIDADES DE CONTROL GERENCIAL </a:t>
            </a:r>
            <a:endParaRPr lang="es-MX" sz="1400" dirty="0" smtClean="0"/>
          </a:p>
          <a:p>
            <a:pPr algn="ctr">
              <a:defRPr/>
            </a:pPr>
            <a:r>
              <a:rPr lang="es-MX" sz="1400" dirty="0" smtClean="0"/>
              <a:t> </a:t>
            </a:r>
            <a:r>
              <a:rPr lang="es-MX" sz="1400" dirty="0"/>
              <a:t>10</a:t>
            </a:r>
            <a:endParaRPr lang="es-ES" sz="1400" dirty="0"/>
          </a:p>
        </p:txBody>
      </p:sp>
      <p:sp>
        <p:nvSpPr>
          <p:cNvPr id="29" name="4 Elipse"/>
          <p:cNvSpPr/>
          <p:nvPr/>
        </p:nvSpPr>
        <p:spPr>
          <a:xfrm>
            <a:off x="251520" y="4333379"/>
            <a:ext cx="2016224" cy="64967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sz="825" dirty="0"/>
          </a:p>
          <a:p>
            <a:pPr algn="ctr">
              <a:defRPr/>
            </a:pPr>
            <a:endParaRPr lang="es-MX" sz="825" dirty="0"/>
          </a:p>
          <a:p>
            <a:pPr algn="ctr">
              <a:defRPr/>
            </a:pPr>
            <a:r>
              <a:rPr lang="es-MX" sz="1400" dirty="0"/>
              <a:t>INFORMACIÓN Y COMUNICACIÓN</a:t>
            </a:r>
          </a:p>
          <a:p>
            <a:pPr algn="ctr">
              <a:defRPr/>
            </a:pPr>
            <a:r>
              <a:rPr lang="es-MX" sz="1200" dirty="0"/>
              <a:t>9</a:t>
            </a:r>
          </a:p>
          <a:p>
            <a:pPr algn="ctr">
              <a:defRPr/>
            </a:pPr>
            <a:endParaRPr lang="es-ES" sz="1350" dirty="0"/>
          </a:p>
        </p:txBody>
      </p:sp>
      <p:sp>
        <p:nvSpPr>
          <p:cNvPr id="30" name="5 Elipse"/>
          <p:cNvSpPr/>
          <p:nvPr/>
        </p:nvSpPr>
        <p:spPr>
          <a:xfrm>
            <a:off x="467544" y="5989563"/>
            <a:ext cx="1701403" cy="535781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400" dirty="0"/>
              <a:t>SUPERVISIÓN</a:t>
            </a:r>
          </a:p>
          <a:p>
            <a:pPr algn="ctr">
              <a:defRPr/>
            </a:pPr>
            <a:r>
              <a:rPr lang="es-MX" sz="1400" dirty="0"/>
              <a:t>6</a:t>
            </a:r>
            <a:endParaRPr lang="es-ES" sz="1400" dirty="0"/>
          </a:p>
        </p:txBody>
      </p:sp>
      <p:sp>
        <p:nvSpPr>
          <p:cNvPr id="31" name="9 Rectángulo"/>
          <p:cNvSpPr>
            <a:spLocks noChangeArrowheads="1"/>
          </p:cNvSpPr>
          <p:nvPr/>
        </p:nvSpPr>
        <p:spPr bwMode="auto">
          <a:xfrm>
            <a:off x="2339752" y="1453059"/>
            <a:ext cx="61926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PE" sz="1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Define el establecimiento de un entorno organizacional apropiado                                                                                                                                                  para sensibilizar y generar en los  integrantes de la entidad una cultura </a:t>
            </a:r>
            <a:r>
              <a:rPr lang="es-ES" altLang="es-PE" sz="16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control interno</a:t>
            </a:r>
            <a:endParaRPr lang="es-ES" altLang="es-PE" sz="16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10 Rectángulo"/>
          <p:cNvSpPr>
            <a:spLocks noChangeArrowheads="1"/>
          </p:cNvSpPr>
          <p:nvPr/>
        </p:nvSpPr>
        <p:spPr bwMode="auto">
          <a:xfrm>
            <a:off x="2339752" y="2245147"/>
            <a:ext cx="64087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PE" sz="1600" b="1" dirty="0">
                <a:solidFill>
                  <a:schemeClr val="tx1"/>
                </a:solidFill>
                <a:latin typeface="Calibri" panose="020F0502020204030204" pitchFamily="34" charset="0"/>
              </a:rPr>
              <a:t>Los riesgos deben ser identificados, valorados y administrados para reducir la probabilidad de la ocurrencia. Riesgos financieros, administrativos, técnicos, estratégicos, su determinación podrá determinar la complejidad y costo así como los  actores responsables. </a:t>
            </a:r>
            <a:endParaRPr lang="es-ES" altLang="es-PE" sz="16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34" name="11 Rectángulo"/>
          <p:cNvSpPr>
            <a:spLocks noChangeArrowheads="1"/>
          </p:cNvSpPr>
          <p:nvPr/>
        </p:nvSpPr>
        <p:spPr bwMode="auto">
          <a:xfrm>
            <a:off x="2339752" y="3325267"/>
            <a:ext cx="633670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PE" sz="1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Políticas y procedimientos de control que imparte la dirección, gerencia y los niveles ejecutivos con la finalidad de dar respuesta a los riesgos que se han identificado y que puedan afectar el logro de los objetivos de la entidad. </a:t>
            </a:r>
            <a:endParaRPr lang="es-ES" altLang="es-PE" sz="16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13 Rectángulo"/>
          <p:cNvSpPr>
            <a:spLocks noChangeArrowheads="1"/>
          </p:cNvSpPr>
          <p:nvPr/>
        </p:nvSpPr>
        <p:spPr bwMode="auto">
          <a:xfrm>
            <a:off x="2555776" y="5773539"/>
            <a:ext cx="626469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PE" sz="1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Comprende el autocontrol a través de la prevención y monitoreo, seguimiento de los resultados, permite la retroalimentación y mejorar los procesos. Luego de ello la entidad se sentirá segura para que otros evalúen la gestión.</a:t>
            </a:r>
          </a:p>
        </p:txBody>
      </p:sp>
      <p:sp>
        <p:nvSpPr>
          <p:cNvPr id="43" name="12 Rectángulo"/>
          <p:cNvSpPr/>
          <p:nvPr/>
        </p:nvSpPr>
        <p:spPr>
          <a:xfrm>
            <a:off x="323528" y="949003"/>
            <a:ext cx="1771650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s-PE" sz="1400" dirty="0">
                <a:solidFill>
                  <a:srgbClr val="0070C0"/>
                </a:solidFill>
              </a:rPr>
              <a:t>CONTROL ESTRATÉGICO</a:t>
            </a:r>
          </a:p>
        </p:txBody>
      </p:sp>
      <p:sp>
        <p:nvSpPr>
          <p:cNvPr id="44" name="13 Rectángulo"/>
          <p:cNvSpPr/>
          <p:nvPr/>
        </p:nvSpPr>
        <p:spPr>
          <a:xfrm>
            <a:off x="323528" y="3037235"/>
            <a:ext cx="1830181" cy="3000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s-PE" sz="1350" dirty="0">
                <a:solidFill>
                  <a:srgbClr val="0070C0"/>
                </a:solidFill>
              </a:rPr>
              <a:t>CONTROL OPERATIVO</a:t>
            </a:r>
          </a:p>
        </p:txBody>
      </p:sp>
      <p:sp>
        <p:nvSpPr>
          <p:cNvPr id="45" name="14 Rectángulo"/>
          <p:cNvSpPr/>
          <p:nvPr/>
        </p:nvSpPr>
        <p:spPr>
          <a:xfrm>
            <a:off x="251520" y="5269483"/>
            <a:ext cx="2236446" cy="3000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s-PE" sz="1350" dirty="0">
                <a:solidFill>
                  <a:srgbClr val="0070C0"/>
                </a:solidFill>
              </a:rPr>
              <a:t>CONTROL  DE EVALUACIÓN</a:t>
            </a:r>
          </a:p>
        </p:txBody>
      </p:sp>
      <p:sp>
        <p:nvSpPr>
          <p:cNvPr id="46" name="12 Rectángulo"/>
          <p:cNvSpPr>
            <a:spLocks noChangeArrowheads="1"/>
          </p:cNvSpPr>
          <p:nvPr/>
        </p:nvSpPr>
        <p:spPr bwMode="auto">
          <a:xfrm>
            <a:off x="2339752" y="4261371"/>
            <a:ext cx="64087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PE" sz="1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Comprende los medios y acciones que aseguren el flujo de la información interna y externa, puede ser operativa, financiera de cumplimiento. Debe </a:t>
            </a:r>
            <a:r>
              <a:rPr lang="es-ES" altLang="es-PE" sz="1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contarse con soluciones informáticas accesibles y modernas  que ofrezcan confiabilidad y transparencia a la toma de decisiones</a:t>
            </a:r>
            <a:r>
              <a:rPr lang="es-ES" altLang="es-PE" sz="1600" b="1" dirty="0">
                <a:solidFill>
                  <a:schemeClr val="tx1"/>
                </a:solidFill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s-MX" altLang="es-PE" sz="1600" b="1" dirty="0">
              <a:solidFill>
                <a:schemeClr val="tx1"/>
              </a:solidFill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808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14003" y="0"/>
            <a:ext cx="6923112" cy="980728"/>
          </a:xfrm>
          <a:solidFill>
            <a:srgbClr val="6D7D33"/>
          </a:solidFill>
        </p:spPr>
        <p:txBody>
          <a:bodyPr>
            <a:normAutofit fontScale="90000"/>
          </a:bodyPr>
          <a:lstStyle/>
          <a:p>
            <a:r>
              <a:rPr lang="es-PE" sz="3600" dirty="0" smtClean="0">
                <a:solidFill>
                  <a:schemeClr val="bg1"/>
                </a:solidFill>
              </a:rPr>
              <a:t>Componentes  del Sistema de Control Interno : Ambiente de Control</a:t>
            </a:r>
            <a:endParaRPr lang="es-PE" dirty="0">
              <a:solidFill>
                <a:schemeClr val="bg1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0"/>
            <a:ext cx="2016224" cy="761969"/>
          </a:xfrm>
          <a:prstGeom prst="rect">
            <a:avLst/>
          </a:prstGeom>
        </p:spPr>
      </p:pic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946370"/>
              </p:ext>
            </p:extLst>
          </p:nvPr>
        </p:nvGraphicFramePr>
        <p:xfrm>
          <a:off x="-29463" y="1196752"/>
          <a:ext cx="9145016" cy="5563609"/>
        </p:xfrm>
        <a:graphic>
          <a:graphicData uri="http://schemas.openxmlformats.org/drawingml/2006/table">
            <a:tbl>
              <a:tblPr/>
              <a:tblGrid>
                <a:gridCol w="3409407"/>
                <a:gridCol w="5735609"/>
              </a:tblGrid>
              <a:tr h="2638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NORMAS DE CI</a:t>
                      </a:r>
                      <a:endParaRPr lang="es-PE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C9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NORMAS LEGALES ESPECIFICAS</a:t>
                      </a:r>
                      <a:endParaRPr lang="es-PE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C98"/>
                    </a:solidFill>
                  </a:tcPr>
                </a:tc>
              </a:tr>
              <a:tr h="337159"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 FILOSOFIA DE DIRECCIÓN 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Actitudes y acciones de los titulares y funcionarios.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5"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 INTEGRIDAD Y VALORES ÉTICOS 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Ley del Código Ética de la Función Pública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782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Reglamento de la Ley del Código de Ética de la Función Pública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Código de Ética de la institución.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59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Normas sobre Probidad Administrativa dictadas por la Contraloría General de la República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Directivas internas aprobadas.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15"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 ADMINISTRACIÓN ESTRATÉGICA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 Estratégico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96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 ESTRUCTURA ORGANIZACIONAL 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Manual de Operaciones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Organigrama de la institución.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329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 ADMINISTRACIÓN DE RECURSOS HUMANOS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Reglamento Interno de Trabajo.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782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Normas sobre ingreso de personal al Sector Público.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Directivas y/o Procedimientos Internos aprobados.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782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 COMPETENCIA PROFESIONAL 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Normas para la selección, contratación de personal y cobertura de plazas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Directivas y/o Procedimientos Internos aprobados.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384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 ASIGNACIÓN AUTORIDAD Y RESPONSABILIDAD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Manual de Operaciones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Directivas y Procedimientos Internos aprobados.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782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 ÓRGANO DE CONTROL INSTITUCIONAL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Fortalecimiento de los Órganos de Control Institucional 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Resultados de sus acciones de control.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41014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pulento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10133</TotalTime>
  <Words>1702</Words>
  <Application>Microsoft Office PowerPoint</Application>
  <PresentationFormat>Presentación en pantalla (4:3)</PresentationFormat>
  <Paragraphs>262</Paragraphs>
  <Slides>17</Slides>
  <Notes>16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7" baseType="lpstr">
      <vt:lpstr>Aharoni</vt:lpstr>
      <vt:lpstr>Arial</vt:lpstr>
      <vt:lpstr>Arial Narrow</vt:lpstr>
      <vt:lpstr>Calibri</vt:lpstr>
      <vt:lpstr>Constantia</vt:lpstr>
      <vt:lpstr>Tahoma</vt:lpstr>
      <vt:lpstr>Times New Roman</vt:lpstr>
      <vt:lpstr>Trebuchet MS (Cuerpo)</vt:lpstr>
      <vt:lpstr>Wingdings</vt:lpstr>
      <vt:lpstr>Tema de Office</vt:lpstr>
      <vt:lpstr>Programa Nacional de Asistencia Solidaria “Pensión 65”</vt:lpstr>
      <vt:lpstr>Control Gubernamental</vt:lpstr>
      <vt:lpstr>Control Externo</vt:lpstr>
      <vt:lpstr>Control Interno</vt:lpstr>
      <vt:lpstr>Sistema de Control Interno</vt:lpstr>
      <vt:lpstr>Sistema de Control Interno- Objetivos</vt:lpstr>
      <vt:lpstr>Evolución del Sistema de Control Interno</vt:lpstr>
      <vt:lpstr>Componentes  del Sistema de Control Interno</vt:lpstr>
      <vt:lpstr>Componentes  del Sistema de Control Interno : Ambiente de Control</vt:lpstr>
      <vt:lpstr>Componentes  del Sistema de Control Interno: Evaluación de Riesgos </vt:lpstr>
      <vt:lpstr>Componentes  del Sistema de Control Interno: Actividades de Control Gerencial</vt:lpstr>
      <vt:lpstr>Componentes  del Sistema de Control Interno: Información y Comunicación</vt:lpstr>
      <vt:lpstr>Componentes  del Sistema de Control Interno : Supervisión</vt:lpstr>
      <vt:lpstr>Implementación del Sistema de Control Interno: Fases</vt:lpstr>
      <vt:lpstr>Obligaciones y responsabilidades del Titular y Funcionarios: </vt:lpstr>
      <vt:lpstr>Factores  a tener e cuenta en la Implementación.</vt:lpstr>
      <vt:lpstr>Factores  a tener e cuenta en la Implementación.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Alvaro Jesús Carrillo Mayanga</cp:lastModifiedBy>
  <cp:revision>474</cp:revision>
  <cp:lastPrinted>2016-07-11T00:59:46Z</cp:lastPrinted>
  <dcterms:created xsi:type="dcterms:W3CDTF">2013-03-16T20:29:30Z</dcterms:created>
  <dcterms:modified xsi:type="dcterms:W3CDTF">2016-07-15T21:08:55Z</dcterms:modified>
</cp:coreProperties>
</file>