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7"/>
  </p:notesMasterIdLst>
  <p:sldIdLst>
    <p:sldId id="257" r:id="rId2"/>
    <p:sldId id="258" r:id="rId3"/>
    <p:sldId id="266" r:id="rId4"/>
    <p:sldId id="267" r:id="rId5"/>
    <p:sldId id="268" r:id="rId6"/>
    <p:sldId id="269" r:id="rId7"/>
    <p:sldId id="275" r:id="rId8"/>
    <p:sldId id="340" r:id="rId9"/>
    <p:sldId id="286" r:id="rId10"/>
    <p:sldId id="298" r:id="rId11"/>
    <p:sldId id="297" r:id="rId12"/>
    <p:sldId id="299" r:id="rId13"/>
    <p:sldId id="300" r:id="rId14"/>
    <p:sldId id="341" r:id="rId15"/>
    <p:sldId id="308" r:id="rId16"/>
    <p:sldId id="342" r:id="rId17"/>
    <p:sldId id="343" r:id="rId18"/>
    <p:sldId id="312" r:id="rId19"/>
    <p:sldId id="344" r:id="rId20"/>
    <p:sldId id="345" r:id="rId21"/>
    <p:sldId id="323" r:id="rId22"/>
    <p:sldId id="346" r:id="rId23"/>
    <p:sldId id="330" r:id="rId24"/>
    <p:sldId id="347" r:id="rId25"/>
    <p:sldId id="289" r:id="rId2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C35D"/>
    <a:srgbClr val="F7F6C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2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97840-2398-4217-BCEE-28A2ED60BCDF}" type="datetimeFigureOut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0E35A-9705-4035-80DC-E755ED74FD25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59839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BA0E4-3EF2-48B9-A5BF-70D3DC5D026F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830EE-8BA0-461F-832B-A85B6E2E737B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416E1-9E8E-46B2-8377-7F95EB6EC061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F0AC3-862B-466A-B9E6-0A7BCCEA3AD4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D943-F776-4368-96FA-93EAC04DE0B4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A0FC-D3E0-4292-A10F-0729DEB91DD6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AC6F-B706-48FE-A72F-573D555075FD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07E72-EE18-442D-A472-8842ED9C0301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C650F-0F51-4DBC-A53F-D477550A311A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A44B-4431-48F5-8607-164BA954DD30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DCC4B-4FCE-453E-8499-C84B45C08830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10 Rectángulo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2087982-1A31-43B7-AE92-64F2651044B1}" type="datetime1">
              <a:rPr lang="es-ES" smtClean="0"/>
              <a:pPr/>
              <a:t>10/01/2014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C1ED2EE-89E5-48CE-95A9-0F2D47829E26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31640" y="2780928"/>
            <a:ext cx="740664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es-PE" sz="36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ASPECTOS GENERALES DEL CONTROL INTERNO GUBERNAMENTAL</a:t>
            </a:r>
            <a:endParaRPr lang="es-ES" sz="36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66800" y="304800"/>
            <a:ext cx="68580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lnSpc>
                <a:spcPct val="90000"/>
              </a:lnSpc>
            </a:pPr>
            <a:r>
              <a:rPr lang="es-PE" sz="2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Análisis del objeto de la Ley Nº 28716</a:t>
            </a:r>
            <a:endParaRPr lang="es-ES_tradnl" sz="28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5288" y="1773238"/>
            <a:ext cx="4938712" cy="4103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 algn="just">
              <a:buClr>
                <a:schemeClr val="tx1"/>
              </a:buClr>
              <a:buSzPct val="90000"/>
            </a:pPr>
            <a:endParaRPr lang="es-ES_tradnl" sz="2800" dirty="0"/>
          </a:p>
        </p:txBody>
      </p:sp>
      <p:sp>
        <p:nvSpPr>
          <p:cNvPr id="8" name="7 Rectángulo"/>
          <p:cNvSpPr/>
          <p:nvPr/>
        </p:nvSpPr>
        <p:spPr>
          <a:xfrm>
            <a:off x="1115616" y="1628800"/>
            <a:ext cx="72728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b="1" dirty="0" smtClean="0"/>
              <a:t>Objeto de la Ley:</a:t>
            </a:r>
          </a:p>
          <a:p>
            <a:r>
              <a:rPr lang="es-PE" sz="2000" dirty="0" smtClean="0"/>
              <a:t>Establecer las normas que regulan </a:t>
            </a:r>
            <a:r>
              <a:rPr lang="es-PE" sz="2000" dirty="0" smtClean="0"/>
              <a:t>el funcionamiento </a:t>
            </a:r>
            <a:r>
              <a:rPr lang="es-PE" sz="2000" dirty="0" smtClean="0"/>
              <a:t>y </a:t>
            </a:r>
            <a:r>
              <a:rPr lang="es-PE" sz="2000" dirty="0" smtClean="0"/>
              <a:t>perfeccionamiento del </a:t>
            </a:r>
            <a:r>
              <a:rPr lang="es-PE" sz="2000" dirty="0" smtClean="0"/>
              <a:t>Control Interno de las </a:t>
            </a:r>
            <a:r>
              <a:rPr lang="es-PE" sz="2000" dirty="0" smtClean="0"/>
              <a:t>entidades del </a:t>
            </a:r>
            <a:r>
              <a:rPr lang="es-PE" sz="2000" dirty="0" smtClean="0"/>
              <a:t>Estado</a:t>
            </a:r>
            <a:r>
              <a:rPr lang="es-PE" sz="2000" dirty="0" smtClean="0"/>
              <a:t>.</a:t>
            </a:r>
          </a:p>
          <a:p>
            <a:endParaRPr lang="es-PE" sz="2000" dirty="0" smtClean="0"/>
          </a:p>
          <a:p>
            <a:r>
              <a:rPr lang="es-PE" sz="2000" b="1" dirty="0" smtClean="0"/>
              <a:t>A través de: </a:t>
            </a:r>
            <a:endParaRPr lang="es-PE" sz="2000" b="1" dirty="0" smtClean="0"/>
          </a:p>
          <a:p>
            <a:r>
              <a:rPr lang="es-PE" sz="2000" dirty="0" smtClean="0"/>
              <a:t>La </a:t>
            </a:r>
            <a:r>
              <a:rPr lang="es-PE" sz="2000" dirty="0" smtClean="0"/>
              <a:t>elaboración, aprobación </a:t>
            </a:r>
            <a:r>
              <a:rPr lang="es-PE" sz="2000" dirty="0" smtClean="0"/>
              <a:t>e implantación </a:t>
            </a:r>
            <a:r>
              <a:rPr lang="es-PE" sz="2000" dirty="0" smtClean="0"/>
              <a:t>del Sistema de </a:t>
            </a:r>
            <a:r>
              <a:rPr lang="es-PE" sz="2000" dirty="0" smtClean="0"/>
              <a:t>Control Interno</a:t>
            </a:r>
            <a:r>
              <a:rPr lang="es-PE" sz="2000" dirty="0" smtClean="0"/>
              <a:t>.</a:t>
            </a:r>
          </a:p>
          <a:p>
            <a:endParaRPr lang="es-PE" sz="2000" dirty="0" smtClean="0"/>
          </a:p>
          <a:p>
            <a:r>
              <a:rPr lang="es-PE" sz="2000" b="1" dirty="0" smtClean="0"/>
              <a:t>Con </a:t>
            </a:r>
            <a:r>
              <a:rPr lang="es-PE" sz="2000" b="1" dirty="0" smtClean="0"/>
              <a:t>el propósito de:</a:t>
            </a:r>
          </a:p>
          <a:p>
            <a:r>
              <a:rPr lang="es-PE" sz="2000" dirty="0" smtClean="0"/>
              <a:t>Cautelar y Fortalecer los </a:t>
            </a:r>
            <a:r>
              <a:rPr lang="es-PE" sz="2000" dirty="0" smtClean="0"/>
              <a:t>Sistemas Administrativos </a:t>
            </a:r>
            <a:r>
              <a:rPr lang="es-PE" sz="2000" dirty="0" smtClean="0"/>
              <a:t>y Sistemas </a:t>
            </a:r>
            <a:r>
              <a:rPr lang="es-PE" sz="2000" dirty="0" smtClean="0"/>
              <a:t>Operativos (Funcionales</a:t>
            </a:r>
            <a:r>
              <a:rPr lang="es-PE" sz="2000" dirty="0" smtClean="0"/>
              <a:t>) de las entidades </a:t>
            </a:r>
            <a:r>
              <a:rPr lang="es-PE" sz="2000" dirty="0" smtClean="0"/>
              <a:t>del Estado.</a:t>
            </a:r>
          </a:p>
          <a:p>
            <a:endParaRPr lang="es-PE" sz="2000" dirty="0" smtClean="0"/>
          </a:p>
          <a:p>
            <a:r>
              <a:rPr lang="es-PE" sz="2000" b="1" dirty="0" smtClean="0"/>
              <a:t>Mediante acciones de: </a:t>
            </a:r>
            <a:endParaRPr lang="es-PE" sz="2000" b="1" dirty="0" smtClean="0"/>
          </a:p>
          <a:p>
            <a:r>
              <a:rPr lang="es-PE" sz="2000" dirty="0" smtClean="0"/>
              <a:t>Control </a:t>
            </a:r>
            <a:r>
              <a:rPr lang="es-PE" sz="2000" dirty="0" smtClean="0"/>
              <a:t>Interno Previo, Control </a:t>
            </a:r>
            <a:r>
              <a:rPr lang="es-PE" sz="2000" dirty="0" smtClean="0"/>
              <a:t>Interno Simultáneo </a:t>
            </a:r>
            <a:r>
              <a:rPr lang="es-PE" sz="2000" dirty="0" smtClean="0"/>
              <a:t>y Control </a:t>
            </a:r>
            <a:r>
              <a:rPr lang="es-PE" sz="2000" dirty="0" smtClean="0"/>
              <a:t>Interno Posterior</a:t>
            </a:r>
            <a:r>
              <a:rPr lang="es-PE" sz="2000" dirty="0" smtClean="0"/>
              <a:t>.</a:t>
            </a:r>
            <a:endParaRPr lang="es-PE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43000" y="625475"/>
            <a:ext cx="6835775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COMPONENTES DEL SISTEMA DE CONTROL INTERNO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347864" y="5126038"/>
            <a:ext cx="3200400" cy="68580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Supervisión</a:t>
            </a:r>
            <a:endParaRPr lang="es-MX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347864" y="4287838"/>
            <a:ext cx="3200400" cy="685800"/>
          </a:xfrm>
          <a:prstGeom prst="rect">
            <a:avLst/>
          </a:prstGeom>
          <a:solidFill>
            <a:srgbClr val="FF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Información y Comunicación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419872" y="3501008"/>
            <a:ext cx="3200400" cy="685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coolSlant"/>
            <a:extrusionClr>
              <a:srgbClr val="00808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Actividades de Control Gerencial</a:t>
            </a:r>
            <a:r>
              <a:rPr lang="es-MX" sz="1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347864" y="2611438"/>
            <a:ext cx="3200400" cy="685800"/>
          </a:xfrm>
          <a:prstGeom prst="rect">
            <a:avLst/>
          </a:prstGeom>
          <a:solidFill>
            <a:srgbClr val="CC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CFF66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Evaluación de Riesgos</a:t>
            </a:r>
            <a:endParaRPr lang="es-MX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419872" y="1772816"/>
            <a:ext cx="3200400" cy="6858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t"/>
          </a:scene3d>
          <a:sp3d extrusionH="887400" prstMaterial="legacyPlastic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Ambiente de Control</a:t>
            </a:r>
            <a:endParaRPr lang="es-MX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2411760" y="1988840"/>
            <a:ext cx="317500" cy="4032250"/>
          </a:xfrm>
          <a:prstGeom prst="leftBrace">
            <a:avLst>
              <a:gd name="adj1" fmla="val 105833"/>
              <a:gd name="adj2" fmla="val 50000"/>
            </a:avLst>
          </a:prstGeom>
          <a:noFill/>
          <a:ln w="317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es-PE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 rot="16200000">
            <a:off x="-98357" y="3419418"/>
            <a:ext cx="30963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800" b="1" dirty="0"/>
              <a:t>COMPONENTES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83568" y="764704"/>
            <a:ext cx="7910512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800" b="1" dirty="0"/>
              <a:t>NORMA GENERAL PARA </a:t>
            </a:r>
            <a:r>
              <a:rPr lang="es-ES_tradnl" sz="2800" b="1" dirty="0" smtClean="0"/>
              <a:t>COMPONENTE</a:t>
            </a:r>
            <a:endParaRPr lang="es-ES_tradnl" sz="2800" b="1" dirty="0">
              <a:solidFill>
                <a:srgbClr val="FFFF00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043608" y="4149080"/>
            <a:ext cx="7239000" cy="156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Entendido como el </a:t>
            </a:r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entorno organizacional </a:t>
            </a:r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favorable al ejercicio </a:t>
            </a:r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prácticas</a:t>
            </a:r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valores, conductas y reglas</a:t>
            </a:r>
          </a:p>
          <a:p>
            <a:pPr algn="just"/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apropiadas para el funcionamiento </a:t>
            </a:r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del control </a:t>
            </a:r>
            <a:r>
              <a:rPr lang="es-P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interno de la institución</a:t>
            </a:r>
            <a:endParaRPr lang="es-ES_tradnl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87824" y="1484784"/>
            <a:ext cx="3816424" cy="901824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3200" dirty="0">
                <a:solidFill>
                  <a:schemeClr val="bg1"/>
                </a:solidFill>
              </a:rPr>
              <a:t>Ambiente de Control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13906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827088" y="762000"/>
            <a:ext cx="7910512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PE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Normas de Control Interno para el Ambiente</a:t>
            </a:r>
          </a:p>
          <a:p>
            <a:pPr algn="ctr"/>
            <a:r>
              <a:rPr lang="es-PE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Control</a:t>
            </a:r>
            <a:endParaRPr lang="es-ES_tradnl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755576" y="1628800"/>
            <a:ext cx="7787208" cy="470898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1.1 Filosofía de la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Dirección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1.2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Integridad y valores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éticos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1.3 Administración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estratégica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1.4 Estructura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organizacional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1.5 Administración de los recursos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humanos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1.6 Competencia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profesional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1.7 Asignación de autoridad y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responsabilidad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1.8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Órgano de Control Institucional</a:t>
            </a:r>
            <a:endParaRPr lang="es-ES_tradnl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611560" y="692696"/>
          <a:ext cx="8136904" cy="5888736"/>
        </p:xfrm>
        <a:graphic>
          <a:graphicData uri="http://schemas.openxmlformats.org/drawingml/2006/table">
            <a:tbl>
              <a:tblPr/>
              <a:tblGrid>
                <a:gridCol w="2795685"/>
                <a:gridCol w="5341219"/>
              </a:tblGrid>
              <a:tr h="196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NORMAS DE CI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NORMAS LEGALES ESPECIFICAS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FILOSOFIA DE DIRECCIÓN 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Actitudes y acciones de los titulares y funcionarios.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INTEGRIDAD Y VALORES ÉTICOS 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Ley del Código Ética de la Función Pública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Reglamento de la Ley del Código de Ética de la Función Pública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Código de Ética de la institución.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Normas sobre Probidad Administrativa dictadas por la Contraloría General de la República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Directivas internas aprobadas.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ADMINISTRACIÓN ESTRATÉGICA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Plan Estratégico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ESTRUCTURA ORGANIZACIONAL 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Reglamento de Organización y Funciones.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Organigrama de la institución.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ADMINISTRACIÓN DE RECURSOS HUMANOS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Reglamento Interno de Trabajo.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Normas sobre ingreso de personal al Sector Público.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Directivas y/o Procedimientos Internos aprobados.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COMPETENCIA PROFESIONAL 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Normas para la selección, contratación de personal y cobertura de plazas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Directivas y/o Procedimientos Internos aprobados.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ASIGNACIÓN AUTORIDAD Y RESPONSABILIDAD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Manual de Organización y Funciones – MOF.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Directivas y Procedimientos Internos aprobados.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ÓRGANO DE CONTROL INSTITUCIONAL</a:t>
                      </a:r>
                      <a:endParaRPr lang="es-PE" sz="14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Fortalecimiento de los Órganos de Control Institucional –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3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Resultados de sus acciones de control.</a:t>
                      </a:r>
                      <a:endParaRPr lang="es-PE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9043" marR="390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55576" y="260648"/>
            <a:ext cx="7910512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AMBIENTE DE CONTROL</a:t>
            </a:r>
            <a:endParaRPr lang="es-ES_tradnl" sz="24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755576" y="3717032"/>
            <a:ext cx="7776864" cy="16312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Abarca el proceso de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identificación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 análisis de los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riesgos a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los que están expuesta las áreas de la institución.</a:t>
            </a:r>
          </a:p>
          <a:p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Asimismo, son factores o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eventos que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pueden afectar adversamente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cumplimiento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los fines, metas,</a:t>
            </a:r>
          </a:p>
          <a:p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objetivos, actividades y </a:t>
            </a:r>
            <a:r>
              <a:rPr lang="es-PE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operaciones Institucionales.</a:t>
            </a:r>
            <a:endParaRPr lang="es-PE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139952" y="1556792"/>
            <a:ext cx="4104456" cy="72008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400" dirty="0" smtClean="0">
                <a:solidFill>
                  <a:schemeClr val="bg1"/>
                </a:solidFill>
              </a:rPr>
              <a:t>EVALUACIÓN DE RIESGOS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11560" y="332656"/>
            <a:ext cx="7910512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NORMA GENERAL PARA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COMPONENTE</a:t>
            </a:r>
            <a:endParaRPr lang="es-ES_tradnl" sz="24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24955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CPC SONIA GOSICHA REYES</a:t>
            </a:r>
            <a:endParaRPr lang="es-ES" dirty="0"/>
          </a:p>
        </p:txBody>
      </p:sp>
      <p:sp>
        <p:nvSpPr>
          <p:cNvPr id="3" name="2 Rectángulo"/>
          <p:cNvSpPr/>
          <p:nvPr/>
        </p:nvSpPr>
        <p:spPr>
          <a:xfrm>
            <a:off x="1403648" y="836712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Normas de Control Interno para </a:t>
            </a:r>
            <a:r>
              <a:rPr lang="es-PE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 Evaluación </a:t>
            </a:r>
            <a:r>
              <a:rPr lang="es-PE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Riesgos</a:t>
            </a:r>
            <a:endParaRPr lang="es-PE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547664" y="2348880"/>
            <a:ext cx="676875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2.1 Planeamiento de la administración del riesgo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2.2 Identificación de los riesgos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2.3 Valoración de los riesgos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2.4 Respuesta al riesgo.</a:t>
            </a:r>
          </a:p>
          <a:p>
            <a:endParaRPr lang="es-PE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467544" y="980728"/>
          <a:ext cx="8136905" cy="5633413"/>
        </p:xfrm>
        <a:graphic>
          <a:graphicData uri="http://schemas.openxmlformats.org/drawingml/2006/table">
            <a:tbl>
              <a:tblPr/>
              <a:tblGrid>
                <a:gridCol w="1736423"/>
                <a:gridCol w="1831720"/>
                <a:gridCol w="4568762"/>
              </a:tblGrid>
              <a:tr h="2715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ÁMBITO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CLASIFICACIÓN 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RIESGOS POTENCIALES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NIVEL INSTITUCIONAL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FACTORES INTERNOS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Redefinición de la política institucional.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Nuevos empleados y/o rotación de personal.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Sistemas de información nueva y moderna.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Crecimiento rápido de la entidad.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Falta de documentos de gestión.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FACTORES EXTERNOS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Cambios en el entorno operacional.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Aprobación de nuevas tecnologías.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Nuevas políticas de gobierno.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Políticas de entes Reguladores.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Institucional.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Desastres naturales.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NIVEL DE ACTIVIDAD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 OPERACIÓN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Incumplimiento de la normatividad.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Presentación incorrecta de información financiera y de gestión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 INFORMACIÓN</a:t>
                      </a: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Ausencia de transparencia.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Falta de diligencia.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Ausencia de información integrada.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DE AUDITORÍA.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500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· Ausencia de Control.</a:t>
                      </a:r>
                      <a:endParaRPr lang="es-PE" sz="15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55576" y="260648"/>
            <a:ext cx="7910512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EVALUACION DE RIESGOS – ESQUEMA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04800" y="412750"/>
            <a:ext cx="85344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NORMA GENERAL PARA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COMPONENTE</a:t>
            </a:r>
            <a:endParaRPr lang="es-ES_tradnl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971600" y="3933056"/>
            <a:ext cx="7410400" cy="16312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s-ES_tradnl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Comprende las políticas y procedimientos establecidos para asegurar que se están llevando a cabo las acciones necesarias en la administración de los riesgos que pueden afectar los objetivos de la entidad, contribuyendo a asegurar el cumplimiento de éstos.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79912" y="1268760"/>
            <a:ext cx="4104456" cy="792088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400" dirty="0" smtClean="0">
                <a:solidFill>
                  <a:schemeClr val="bg1"/>
                </a:solidFill>
              </a:rPr>
              <a:t>ACTIVIDADES DE CONTROL </a:t>
            </a:r>
          </a:p>
          <a:p>
            <a:pPr algn="ctr" eaLnBrk="0" hangingPunct="0"/>
            <a:r>
              <a:rPr lang="es-MX" sz="2400" dirty="0" smtClean="0">
                <a:solidFill>
                  <a:schemeClr val="bg1"/>
                </a:solidFill>
              </a:rPr>
              <a:t>GERENCIAL</a:t>
            </a:r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19240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187624" y="610136"/>
            <a:ext cx="734481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3.1 Procedimientos de autorización y aprobación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3.2 Segregación de funciones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3.3 Evaluación costo-beneficio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3.4 Controles sobre el acceso a los recursos o archivos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3.5 Verificaciones y conciliaciones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3.6 Evaluación de desempeño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3.7 Rendición de cuentas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3.8 Documentación de procesos, actividades y tareas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3.9 Revisión de procesos, actividades y tareas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3.10 Controles para las Tecnologías de la Información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 comunicaciones.</a:t>
            </a:r>
            <a:endParaRPr lang="es-PE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899592" y="26064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Normas de Control </a:t>
            </a:r>
            <a:r>
              <a:rPr lang="es-P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Interno - Actividades de Control  Gerencial </a:t>
            </a:r>
            <a:endParaRPr lang="es-PE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5536" y="1703705"/>
            <a:ext cx="8568952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563" lvl="1" indent="-182563" algn="just">
              <a:spcBef>
                <a:spcPct val="50000"/>
              </a:spcBef>
              <a:buSzPct val="120000"/>
              <a:buFont typeface="Wingdings" pitchFamily="2" charset="2"/>
              <a:buChar char="Ø"/>
            </a:pPr>
            <a:r>
              <a:rPr lang="es-MX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Ley </a:t>
            </a:r>
            <a:r>
              <a:rPr lang="es-MX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28716 Ley del Sistema de Control Interno en el </a:t>
            </a:r>
            <a:r>
              <a:rPr lang="es-MX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Perú</a:t>
            </a:r>
            <a:endParaRPr lang="es-MX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2563" indent="-182563" algn="just">
              <a:spcBef>
                <a:spcPct val="50000"/>
              </a:spcBef>
              <a:buSzPct val="120000"/>
              <a:buFont typeface="Wingdings" pitchFamily="2" charset="2"/>
              <a:buChar char="Ø"/>
            </a:pP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Normas de Control Interno</a:t>
            </a:r>
            <a:r>
              <a:rPr lang="es-ES_tradnl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aprobadas por R.C.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320-2006-CG</a:t>
            </a:r>
            <a:r>
              <a:rPr lang="es-ES_tradnl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s-ES_tradnl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2563" indent="-182563" algn="just">
              <a:spcBef>
                <a:spcPct val="50000"/>
              </a:spcBef>
              <a:buSzPct val="120000"/>
              <a:buFont typeface="Wingdings" pitchFamily="2" charset="2"/>
              <a:buChar char="Ø"/>
            </a:pP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Guía </a:t>
            </a: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para la Implementación</a:t>
            </a:r>
            <a:r>
              <a:rPr lang="es-ES_tradnl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del Sistema de Control Interno de la entidades del Estado</a:t>
            </a:r>
            <a:r>
              <a:rPr lang="es-ES_tradnl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aprobada </a:t>
            </a: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por R.C. 458-2008-CG </a:t>
            </a:r>
            <a:r>
              <a:rPr lang="es-ES_tradnl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182563" lvl="1" indent="-182563" algn="just">
              <a:spcBef>
                <a:spcPct val="50000"/>
              </a:spcBef>
              <a:buSzPct val="120000"/>
              <a:buFont typeface="Wingdings" pitchFamily="2" charset="2"/>
              <a:buChar char="Ø"/>
            </a:pPr>
            <a:r>
              <a:rPr lang="es-MX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Ley  N° 27785 “Ley Orgánica del Sistema Nacional de Control y de la Contraloría General de la República del Perú” y sus modificatorias, </a:t>
            </a:r>
            <a:r>
              <a:rPr lang="es-MX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Art. 7°.</a:t>
            </a:r>
            <a:endParaRPr lang="es-MX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11560" y="908720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Marco  Normativo </a:t>
            </a:r>
            <a:endParaRPr lang="es-ES" sz="32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0" y="672711"/>
          <a:ext cx="8820472" cy="6185289"/>
        </p:xfrm>
        <a:graphic>
          <a:graphicData uri="http://schemas.openxmlformats.org/drawingml/2006/table">
            <a:tbl>
              <a:tblPr/>
              <a:tblGrid>
                <a:gridCol w="1748201"/>
                <a:gridCol w="7072271"/>
              </a:tblGrid>
              <a:tr h="358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SISTEMAS ADMINISTRATIVOS 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NORMAS LEGALES GENERALES / ESPECÍFICAS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BE97"/>
                    </a:solidFill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CONTABILIDAD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Ley Nº 28708 - Ley General del Sistema Nacional de Contabilidad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Instructivos Contables formulados por la Contaduría Pública de la Nación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Plan Contable Gubernamental.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Normas para la formulación de la Cuenta General de la República.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Manual de Procedimientos Contables.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Directivas y/o Procedimientos internos aprobados.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PRESUPUESTO</a:t>
                      </a: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Ley Nº 28411 Ley General del Sistema Nacional de Presupuesto.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Ley de Prudencia y Transparencia Fiscal y su Reglamento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Normas para la formulación del Plan Estratégico Institucional.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Normas para el proceso presupuestario del Sector Público.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Directivas y/o Procedimientos internos aprobados.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Sistema Integrado de Administración Financiera – SIAF.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TESORERÍA</a:t>
                      </a: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Ley Nº 28693 - Ley General del Sistema Nacional de Tesorería.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Procedimientos de Pagos.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Normas y Procedimientos de Tesorería.</a:t>
                      </a: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Directivas de Tesorería aprobadas por el Ministerio de Economía y Finanzas.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Directivas y/o Procedimientos internos aprobados.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ABASTECIMIENTO</a:t>
                      </a: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Ley de Contrataciones del Estado y su Reglamento.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 aprobada para la Administración de Almacenes.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Directivas y/o Procedimientos internos aprobados.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RECURSOS HUMANOS</a:t>
                      </a: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</a:t>
                      </a:r>
                      <a:r>
                        <a:rPr lang="es-PE" sz="13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Dec</a:t>
                      </a: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es-PE" sz="1300" dirty="0" err="1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Leg</a:t>
                      </a: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. Nº 1023 - Crea la autoridad nacional del servicio civil, rectora </a:t>
                      </a:r>
                      <a:r>
                        <a:rPr lang="es-PE" sz="13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sistema </a:t>
                      </a: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civil de </a:t>
                      </a:r>
                      <a:r>
                        <a:rPr lang="es-PE" sz="13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gestión  RR</a:t>
                      </a:r>
                      <a:r>
                        <a:rPr lang="es-PE" sz="1300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HH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Ley de Bases de la Carrera Administrativa y Remuneraciones del Sector Público y su Reglamento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Normas sobre Planillas y Remuneraciones del Personal.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Normas sobre Ingreso </a:t>
                      </a:r>
                      <a:r>
                        <a:rPr lang="es-PE" sz="13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y</a:t>
                      </a:r>
                      <a:r>
                        <a:rPr lang="es-PE" sz="1300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salida </a:t>
                      </a:r>
                      <a:r>
                        <a:rPr lang="es-PE" sz="13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de </a:t>
                      </a: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Personal al Servicio Público 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9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PE" sz="1300" dirty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· Directivas y/o Procedimientos internos aprobados.</a:t>
                      </a:r>
                      <a:endParaRPr lang="es-PE" sz="1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7559" marR="2755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3 Rectángulo"/>
          <p:cNvSpPr/>
          <p:nvPr/>
        </p:nvSpPr>
        <p:spPr>
          <a:xfrm>
            <a:off x="539552" y="260648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Actividades de Control Gerencial - Esquema</a:t>
            </a:r>
            <a:endParaRPr lang="es-ES_tradnl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813435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NORMA GENERAL PARA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COMPONENTE</a:t>
            </a:r>
            <a:endParaRPr lang="es-ES_tradnl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83568" y="4149080"/>
            <a:ext cx="8153400" cy="13388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5763" indent="-385763" algn="just" eaLnBrk="0" hangingPunct="0">
              <a:buClr>
                <a:schemeClr val="hlink"/>
              </a:buClr>
            </a:pPr>
            <a:r>
              <a:rPr lang="es-ES_tradnl" sz="2700" dirty="0" smtClean="0"/>
              <a:t>	Son </a:t>
            </a:r>
            <a:r>
              <a:rPr lang="es-ES_tradnl" sz="2700" dirty="0"/>
              <a:t>métodos, procesos, medios y acciones que con enfoque sistémico y regular, aseguran el flujo de información con calidad en todas las direcciones .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07904" y="1268760"/>
            <a:ext cx="4104456" cy="792088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Información y Comunicación</a:t>
            </a:r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2247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827584" y="26064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Normas de Control </a:t>
            </a:r>
            <a:r>
              <a:rPr lang="es-P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Interno – Información y Comunicación</a:t>
            </a:r>
            <a:endParaRPr lang="es-PE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187624" y="980728"/>
            <a:ext cx="69847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4.1 Funciones y características de la información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4.2 Información y responsabilidad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4.3 Calidad y suficiencia de la información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4.4 Sistemas de información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4.5 Flexibilidad al cambio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4.6 Archivo institucional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4.7 Comunicación interna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4.8 Comunicación externa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4.9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Canales de comunicación.</a:t>
            </a:r>
            <a:endParaRPr lang="es-PE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027"/>
          <p:cNvSpPr txBox="1">
            <a:spLocks noChangeArrowheads="1"/>
          </p:cNvSpPr>
          <p:nvPr/>
        </p:nvSpPr>
        <p:spPr bwMode="auto">
          <a:xfrm>
            <a:off x="990600" y="473075"/>
            <a:ext cx="73152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ES_tradnl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NORMA GENERAL PARA </a:t>
            </a:r>
            <a:r>
              <a:rPr lang="es-ES_tradnl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COMPONENTE</a:t>
            </a:r>
            <a:endParaRPr lang="es-ES_tradnl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251" name="Text Box 1028"/>
          <p:cNvSpPr txBox="1">
            <a:spLocks noChangeArrowheads="1"/>
          </p:cNvSpPr>
          <p:nvPr/>
        </p:nvSpPr>
        <p:spPr bwMode="auto">
          <a:xfrm>
            <a:off x="827584" y="3284984"/>
            <a:ext cx="7931150" cy="29854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85763" indent="-385763" algn="ctr" eaLnBrk="0" hangingPunct="0">
              <a:buClr>
                <a:schemeClr val="hlink"/>
              </a:buClr>
            </a:pPr>
            <a:endParaRPr lang="es-ES_tradnl" sz="2800" dirty="0"/>
          </a:p>
          <a:p>
            <a:pPr marL="385763" indent="-385763" algn="just" eaLnBrk="0" hangingPunct="0">
              <a:buClr>
                <a:schemeClr val="hlink"/>
              </a:buClr>
            </a:pPr>
            <a:r>
              <a:rPr lang="es-ES_tradnl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s-ES_tradnl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</a:t>
            </a:r>
            <a:r>
              <a:rPr lang="es-ES_tradnl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sistema de control interno debe ser sujeto de supervisión </a:t>
            </a:r>
            <a:r>
              <a:rPr lang="es-ES_tradnl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para valorar la eficacia y calidad de su funcionamiento</a:t>
            </a:r>
            <a:r>
              <a:rPr lang="es-ES_tradnl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en el tiempo y permitir su retroalimentación.</a:t>
            </a:r>
          </a:p>
          <a:p>
            <a:pPr marL="385763" indent="-385763" algn="just" eaLnBrk="0" hangingPunct="0">
              <a:buClr>
                <a:schemeClr val="hlink"/>
              </a:buClr>
              <a:buFont typeface="Wingdings" pitchFamily="2" charset="2"/>
              <a:buNone/>
            </a:pPr>
            <a:endParaRPr lang="es-ES_tradnl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85763" indent="-385763" algn="just" eaLnBrk="0" hangingPunct="0">
              <a:buClr>
                <a:schemeClr val="hlink"/>
              </a:buClr>
            </a:pPr>
            <a:r>
              <a:rPr lang="es-ES_tradnl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La </a:t>
            </a:r>
            <a:r>
              <a:rPr lang="es-ES_tradnl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supervisión, identificada también como seguimiento, comprende un conjunto de </a:t>
            </a:r>
            <a:r>
              <a:rPr lang="es-ES_tradnl" sz="2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actividades de autocontrol</a:t>
            </a:r>
            <a:r>
              <a:rPr lang="es-ES_tradnl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incorporadas a los procesos y operaciones de la entidad, con fines de mejora y evaluación.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779912" y="1268760"/>
            <a:ext cx="4104456" cy="792088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400" dirty="0" smtClean="0">
                <a:solidFill>
                  <a:schemeClr val="bg1"/>
                </a:solidFill>
              </a:rPr>
              <a:t>SUPERVI´SIÓN</a:t>
            </a:r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170497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899592" y="1997839"/>
            <a:ext cx="75608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5.1. Actividades de Prevención y Monitoreo</a:t>
            </a:r>
            <a:endParaRPr lang="es-PE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5.1.1 Prevención y Monitoreo</a:t>
            </a:r>
          </a:p>
          <a:p>
            <a:r>
              <a:rPr lang="it-IT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5.1.2 Monitoreo oportuno del control </a:t>
            </a:r>
            <a:r>
              <a:rPr lang="it-IT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interno</a:t>
            </a:r>
          </a:p>
          <a:p>
            <a:endParaRPr lang="it-IT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5.2. Seguimiento de Resultados</a:t>
            </a: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5.2.1 Reporte de deficiencias</a:t>
            </a: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5.2.2 Implantación y seguimiento de </a:t>
            </a:r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medidas correctivas</a:t>
            </a:r>
          </a:p>
          <a:p>
            <a:endParaRPr lang="es-PE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5.3. Compromisos de Mejoramiento</a:t>
            </a: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5.3.1 Autoevaluación</a:t>
            </a:r>
          </a:p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5.3.2 Evaluaciones independientes</a:t>
            </a:r>
            <a:endParaRPr lang="es-PE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827584" y="692696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Normas de Control Interno </a:t>
            </a:r>
            <a:r>
              <a:rPr lang="es-PE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– Supervisión </a:t>
            </a:r>
            <a:endParaRPr lang="es-PE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Rectángulo"/>
          <p:cNvSpPr/>
          <p:nvPr/>
        </p:nvSpPr>
        <p:spPr>
          <a:xfrm>
            <a:off x="1763688" y="2060848"/>
            <a:ext cx="6609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PE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MUCHAS GRACIAS</a:t>
            </a:r>
            <a:endParaRPr lang="es-E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5536" y="1700808"/>
            <a:ext cx="8352928" cy="34778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9625" indent="-45243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Control Gubernamental, consiste en la supervisión, vigilancia y verificación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los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actos y resultados de la gestión pública,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cumplimiento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las normas legales, y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lineamientos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 política y planes de acción.</a:t>
            </a:r>
          </a:p>
          <a:p>
            <a:pPr lvl="1" algn="just" eaLnBrk="1" hangingPunct="1">
              <a:buSzPct val="80000"/>
              <a:buFont typeface="Wingdings" pitchFamily="2" charset="2"/>
              <a:buChar char="Ø"/>
              <a:defRPr/>
            </a:pPr>
            <a:endParaRPr lang="es-MX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control gubernamental evalúa los sistemas de administración, gerencia y control, con fines de su mejora a través de la adopción de acciones preventivas y correctivas pertinentes.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endParaRPr lang="es-MX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control gubernamental tiene un doble rol: control interno y control externo</a:t>
            </a:r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</p:txBody>
      </p:sp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899592" y="764704"/>
            <a:ext cx="7488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PE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CONTROL GUBERNAMENTAL EN EL PERÚ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6237312"/>
            <a:ext cx="4597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27785 - Art. 6º.- Concepto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1 CuadroTexto"/>
          <p:cNvSpPr txBox="1">
            <a:spLocks noChangeArrowheads="1"/>
          </p:cNvSpPr>
          <p:nvPr/>
        </p:nvSpPr>
        <p:spPr bwMode="auto">
          <a:xfrm>
            <a:off x="2340570" y="116632"/>
            <a:ext cx="5111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PE" sz="2400" b="1" dirty="0">
                <a:solidFill>
                  <a:srgbClr val="002060"/>
                </a:solidFill>
              </a:rPr>
              <a:t>EL CONTROL GUBERNAMENTAL</a:t>
            </a:r>
          </a:p>
        </p:txBody>
      </p:sp>
      <p:grpSp>
        <p:nvGrpSpPr>
          <p:cNvPr id="3" name="101 Grupo"/>
          <p:cNvGrpSpPr>
            <a:grpSpLocks/>
          </p:cNvGrpSpPr>
          <p:nvPr/>
        </p:nvGrpSpPr>
        <p:grpSpPr bwMode="auto">
          <a:xfrm>
            <a:off x="430908" y="1124744"/>
            <a:ext cx="8713092" cy="5411787"/>
            <a:chOff x="179512" y="1052736"/>
            <a:chExt cx="8713649" cy="5411584"/>
          </a:xfrm>
        </p:grpSpPr>
        <p:grpSp>
          <p:nvGrpSpPr>
            <p:cNvPr id="4" name="99 Grupo"/>
            <p:cNvGrpSpPr>
              <a:grpSpLocks/>
            </p:cNvGrpSpPr>
            <p:nvPr/>
          </p:nvGrpSpPr>
          <p:grpSpPr bwMode="auto">
            <a:xfrm>
              <a:off x="179512" y="1484784"/>
              <a:ext cx="3658612" cy="4320480"/>
              <a:chOff x="179512" y="1484784"/>
              <a:chExt cx="3658612" cy="4320480"/>
            </a:xfrm>
          </p:grpSpPr>
          <p:sp>
            <p:nvSpPr>
              <p:cNvPr id="31" name="Rectangle 2"/>
              <p:cNvSpPr>
                <a:spLocks noChangeArrowheads="1"/>
              </p:cNvSpPr>
              <p:nvPr/>
            </p:nvSpPr>
            <p:spPr bwMode="auto">
              <a:xfrm>
                <a:off x="179512" y="2780928"/>
                <a:ext cx="2016224" cy="1656184"/>
              </a:xfrm>
              <a:prstGeom prst="rect">
                <a:avLst/>
              </a:prstGeom>
              <a:solidFill>
                <a:srgbClr val="BCC35D"/>
              </a:solidFill>
              <a:ln>
                <a:solidFill>
                  <a:srgbClr val="F7F6C8"/>
                </a:solidFill>
                <a:headEnd type="none" w="sm" len="sm"/>
                <a:tailEnd type="none" w="sm" len="sm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  <a:ex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Gubernamental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Rectangle 3"/>
              <p:cNvSpPr>
                <a:spLocks noChangeArrowheads="1"/>
              </p:cNvSpPr>
              <p:nvPr/>
            </p:nvSpPr>
            <p:spPr bwMode="auto">
              <a:xfrm>
                <a:off x="2339752" y="1484784"/>
                <a:ext cx="1445774" cy="1180257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Interno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Rectangle 7"/>
              <p:cNvSpPr>
                <a:spLocks noChangeArrowheads="1"/>
              </p:cNvSpPr>
              <p:nvPr/>
            </p:nvSpPr>
            <p:spPr bwMode="auto">
              <a:xfrm>
                <a:off x="2411760" y="4581128"/>
                <a:ext cx="1426364" cy="1224136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Externo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4572000" y="1052736"/>
              <a:ext cx="1728192" cy="576064"/>
            </a:xfrm>
            <a:prstGeom prst="rect">
              <a:avLst/>
            </a:prstGeom>
            <a:solidFill>
              <a:srgbClr val="BCC35D"/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</a:p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Previo</a:t>
              </a:r>
              <a:endParaRPr lang="es-ES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4572000" y="2492896"/>
              <a:ext cx="1728192" cy="576064"/>
            </a:xfrm>
            <a:prstGeom prst="rect">
              <a:avLst/>
            </a:prstGeom>
            <a:solidFill>
              <a:srgbClr val="BCC35D"/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</a:p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Posterior</a:t>
              </a:r>
              <a:endParaRPr lang="es-ES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4572000" y="1772816"/>
              <a:ext cx="1728192" cy="576064"/>
            </a:xfrm>
            <a:prstGeom prst="rect">
              <a:avLst/>
            </a:prstGeom>
            <a:solidFill>
              <a:srgbClr val="BCC35D"/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  <a:endParaRPr lang="es-ES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>
                <a:defRPr/>
              </a:pPr>
              <a:r>
                <a:rPr lang="es-ES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Simultáneo</a:t>
              </a:r>
              <a:endParaRPr lang="es-MX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100 Grupo"/>
            <p:cNvGrpSpPr>
              <a:grpSpLocks/>
            </p:cNvGrpSpPr>
            <p:nvPr/>
          </p:nvGrpSpPr>
          <p:grpSpPr bwMode="auto">
            <a:xfrm>
              <a:off x="4572000" y="2492842"/>
              <a:ext cx="4321161" cy="3971478"/>
              <a:chOff x="4572000" y="2492842"/>
              <a:chExt cx="4321161" cy="3971478"/>
            </a:xfrm>
          </p:grpSpPr>
          <p:sp>
            <p:nvSpPr>
              <p:cNvPr id="25" name="Rectangle 3"/>
              <p:cNvSpPr>
                <a:spLocks noChangeArrowheads="1"/>
              </p:cNvSpPr>
              <p:nvPr/>
            </p:nvSpPr>
            <p:spPr bwMode="auto">
              <a:xfrm>
                <a:off x="4572000" y="3789040"/>
                <a:ext cx="1728192" cy="741891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Control Externo</a:t>
                </a:r>
              </a:p>
              <a:p>
                <a:pPr algn="ctr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Previo</a:t>
                </a:r>
              </a:p>
              <a:p>
                <a:pPr algn="ctr">
                  <a:defRPr/>
                </a:pP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Garamond" pitchFamily="18" charset="0"/>
                  </a:rPr>
                  <a:t>Art.  22º inc. j, k, l</a:t>
                </a:r>
              </a:p>
              <a:p>
                <a:pPr algn="ctr" eaLnBrk="0" hangingPunct="0">
                  <a:defRPr/>
                </a:pPr>
                <a:endParaRPr lang="es-ES" sz="105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auto">
              <a:xfrm>
                <a:off x="4572000" y="4869160"/>
                <a:ext cx="1740494" cy="659056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Control Externo</a:t>
                </a:r>
              </a:p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Simultaneo</a:t>
                </a:r>
                <a:endParaRPr lang="es-ES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4572000" y="5805264"/>
                <a:ext cx="1800200" cy="659056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Control  Externo </a:t>
                </a:r>
              </a:p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Posterior</a:t>
                </a:r>
                <a:endParaRPr lang="es-ES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Rectangle 12"/>
              <p:cNvSpPr>
                <a:spLocks noChangeArrowheads="1"/>
              </p:cNvSpPr>
              <p:nvPr/>
            </p:nvSpPr>
            <p:spPr bwMode="auto">
              <a:xfrm>
                <a:off x="6841310" y="2492842"/>
                <a:ext cx="1872870" cy="1080966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O</a:t>
                </a:r>
                <a:r>
                  <a:rPr lang="es-ES" sz="1100" b="1" u="sng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pinión previa</a:t>
                </a: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sobre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Adq. y contrat.de Bs.,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Serv. u obras,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que tengan el carácter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de secreto militar</a:t>
                </a:r>
              </a:p>
            </p:txBody>
          </p:sp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6876265" y="4941167"/>
                <a:ext cx="2016896" cy="1296173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ES" sz="1050" b="1" u="sng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Informar previamente</a:t>
                </a: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las </a:t>
                </a:r>
              </a:p>
              <a:p>
                <a:pPr algn="ctr" eaLnBrk="0" hangingPunct="0">
                  <a:defRPr/>
                </a:pP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operaciones,  fianzas,  avales </a:t>
                </a:r>
              </a:p>
              <a:p>
                <a:pPr algn="ctr" eaLnBrk="0" hangingPunct="0">
                  <a:defRPr/>
                </a:pP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y otras garantías que otorgue el </a:t>
                </a:r>
              </a:p>
              <a:p>
                <a:pPr algn="ctr" eaLnBrk="0" hangingPunct="0">
                  <a:defRPr/>
                </a:pP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Estado, que en cualquier forma </a:t>
                </a:r>
              </a:p>
              <a:p>
                <a:pPr algn="ctr" eaLnBrk="0" hangingPunct="0">
                  <a:defRPr/>
                </a:pP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comprometa su crédito o  sobre</a:t>
                </a:r>
              </a:p>
              <a:p>
                <a:pPr algn="ctr" eaLnBrk="0" hangingPunct="0">
                  <a:defRPr/>
                </a:pPr>
                <a:r>
                  <a:rPr lang="es-ES" sz="105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capacidad financiera</a:t>
                </a: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6876265" y="3717155"/>
                <a:ext cx="1944883" cy="1050524"/>
              </a:xfrm>
              <a:prstGeom prst="rect">
                <a:avLst/>
              </a:prstGeom>
              <a:solidFill>
                <a:srgbClr val="BCC35D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Autorización previa a la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ejecución y al pago de los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 presup.  adic. de obra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pública, y de las mayores </a:t>
                </a:r>
              </a:p>
              <a:p>
                <a:pPr algn="ctr" eaLnBrk="0" hangingPunct="0">
                  <a:defRPr/>
                </a:pPr>
                <a:r>
                  <a:rPr lang="es-ES" sz="11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Prestaciones de supervisión</a:t>
                </a:r>
              </a:p>
            </p:txBody>
          </p:sp>
        </p:grpSp>
        <p:sp>
          <p:nvSpPr>
            <p:cNvPr id="9" name="8 Flecha arriba y abajo"/>
            <p:cNvSpPr/>
            <p:nvPr/>
          </p:nvSpPr>
          <p:spPr>
            <a:xfrm>
              <a:off x="4067547" y="4005375"/>
              <a:ext cx="144472" cy="2231941"/>
            </a:xfrm>
            <a:prstGeom prst="up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0" name="9 Flecha arriba y abajo"/>
            <p:cNvSpPr/>
            <p:nvPr/>
          </p:nvSpPr>
          <p:spPr>
            <a:xfrm>
              <a:off x="4067547" y="1124170"/>
              <a:ext cx="73030" cy="1873180"/>
            </a:xfrm>
            <a:prstGeom prst="up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1" name="10 Flecha derecha"/>
            <p:cNvSpPr/>
            <p:nvPr/>
          </p:nvSpPr>
          <p:spPr>
            <a:xfrm>
              <a:off x="4067547" y="1124170"/>
              <a:ext cx="431828" cy="7302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2" name="11 Flecha derecha"/>
            <p:cNvSpPr/>
            <p:nvPr/>
          </p:nvSpPr>
          <p:spPr>
            <a:xfrm>
              <a:off x="4146927" y="2914803"/>
              <a:ext cx="431828" cy="71435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3" name="12 Flecha derecha"/>
            <p:cNvSpPr/>
            <p:nvPr/>
          </p:nvSpPr>
          <p:spPr>
            <a:xfrm>
              <a:off x="4140577" y="2060760"/>
              <a:ext cx="431828" cy="71435"/>
            </a:xfrm>
            <a:prstGeom prst="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4" name="13 Flecha derecha"/>
            <p:cNvSpPr/>
            <p:nvPr/>
          </p:nvSpPr>
          <p:spPr>
            <a:xfrm flipV="1">
              <a:off x="3780192" y="2060760"/>
              <a:ext cx="446115" cy="71435"/>
            </a:xfrm>
            <a:prstGeom prst="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5" name="14 Flecha derecha"/>
            <p:cNvSpPr/>
            <p:nvPr/>
          </p:nvSpPr>
          <p:spPr>
            <a:xfrm>
              <a:off x="4140577" y="4005375"/>
              <a:ext cx="431828" cy="71434"/>
            </a:xfrm>
            <a:prstGeom prst="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6" name="15 Flecha derecha"/>
            <p:cNvSpPr/>
            <p:nvPr/>
          </p:nvSpPr>
          <p:spPr>
            <a:xfrm>
              <a:off x="4212342" y="5301272"/>
              <a:ext cx="431828" cy="71434"/>
            </a:xfrm>
            <a:prstGeom prst="right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7" name="16 Flecha derecha"/>
            <p:cNvSpPr/>
            <p:nvPr/>
          </p:nvSpPr>
          <p:spPr>
            <a:xfrm>
              <a:off x="4140577" y="6165881"/>
              <a:ext cx="431828" cy="7143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8" name="17 Flecha derecha"/>
            <p:cNvSpPr/>
            <p:nvPr/>
          </p:nvSpPr>
          <p:spPr>
            <a:xfrm>
              <a:off x="3851634" y="5157857"/>
              <a:ext cx="288943" cy="444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9" name="18 Flecha izquierda y derecha"/>
            <p:cNvSpPr/>
            <p:nvPr/>
          </p:nvSpPr>
          <p:spPr>
            <a:xfrm rot="2166991">
              <a:off x="2152900" y="3964102"/>
              <a:ext cx="1133547" cy="153981"/>
            </a:xfrm>
            <a:prstGeom prst="leftRightArrow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0" name="19 Flecha izquierda y derecha"/>
            <p:cNvSpPr/>
            <p:nvPr/>
          </p:nvSpPr>
          <p:spPr>
            <a:xfrm rot="8336267">
              <a:off x="2105272" y="3070372"/>
              <a:ext cx="1160537" cy="158744"/>
            </a:xfrm>
            <a:prstGeom prst="leftRightArrow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1" name="20 Flecha arriba y abajo"/>
            <p:cNvSpPr/>
            <p:nvPr/>
          </p:nvSpPr>
          <p:spPr>
            <a:xfrm>
              <a:off x="6444732" y="3141113"/>
              <a:ext cx="71988" cy="2304071"/>
            </a:xfrm>
            <a:prstGeom prst="up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2" name="21 Flecha izquierda y derecha"/>
            <p:cNvSpPr/>
            <p:nvPr/>
          </p:nvSpPr>
          <p:spPr>
            <a:xfrm>
              <a:off x="6445998" y="3068661"/>
              <a:ext cx="358798" cy="144457"/>
            </a:xfrm>
            <a:prstGeom prst="left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3" name="22 Flecha izquierda y derecha"/>
            <p:cNvSpPr/>
            <p:nvPr/>
          </p:nvSpPr>
          <p:spPr>
            <a:xfrm>
              <a:off x="6445998" y="5373749"/>
              <a:ext cx="358798" cy="142870"/>
            </a:xfrm>
            <a:prstGeom prst="left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4" name="23 Flecha izquierda y derecha"/>
            <p:cNvSpPr/>
            <p:nvPr/>
          </p:nvSpPr>
          <p:spPr>
            <a:xfrm>
              <a:off x="6301526" y="4292701"/>
              <a:ext cx="503269" cy="144458"/>
            </a:xfrm>
            <a:prstGeom prst="leftRight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51720" y="332656"/>
            <a:ext cx="4895850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es-ES_tradnl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 Interno</a:t>
            </a:r>
            <a:endParaRPr lang="es-E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1340768"/>
            <a:ext cx="867499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7325" indent="-187325" algn="just">
              <a:buFont typeface="Wingdings" pitchFamily="2" charset="2"/>
              <a:buChar char="Ø"/>
            </a:pPr>
            <a:r>
              <a:rPr lang="es-MX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El</a:t>
            </a:r>
            <a:r>
              <a:rPr lang="es-MX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Control Interno</a:t>
            </a:r>
            <a:r>
              <a:rPr lang="es-MX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 es inherente a todos los niveles de dirección, gerencia y </a:t>
            </a:r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funcionarios </a:t>
            </a:r>
            <a:r>
              <a:rPr lang="es-MX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de las entidades gubernamentales; es una forma de medir, el esfuerzo con relación a las metas y/o actividades a ser cumplidas por una entidad y comprobar si estas se están logrando o no.</a:t>
            </a:r>
          </a:p>
          <a:p>
            <a:pPr marL="187325" indent="-187325" algn="just">
              <a:buFont typeface="Wingdings" pitchFamily="2" charset="2"/>
              <a:buChar char="Ø"/>
            </a:pPr>
            <a:endParaRPr lang="es-E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buFont typeface="Wingdings" pitchFamily="2" charset="2"/>
              <a:buChar char="Ø"/>
            </a:pPr>
            <a:r>
              <a:rPr lang="es-E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 </a:t>
            </a:r>
            <a:r>
              <a:rPr lang="es-E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Control Interno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 comprende las acciones de cautela </a:t>
            </a:r>
            <a:r>
              <a:rPr lang="es-ES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previa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s-ES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simultánea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y de verificación </a:t>
            </a:r>
            <a:r>
              <a:rPr lang="es-ES" sz="20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posterior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que realiza la entidad pública sujeta a control, con la finalidad que la gestión de sus recursos, bienes y operaciones se efectúe correcta y eficientemente</a:t>
            </a:r>
            <a:r>
              <a:rPr lang="es-E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187325" indent="-187325" algn="just">
              <a:buFont typeface="Wingdings" pitchFamily="2" charset="2"/>
              <a:buChar char="Ø"/>
            </a:pP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buFont typeface="Wingdings" pitchFamily="2" charset="2"/>
              <a:buChar char="Ø"/>
            </a:pPr>
            <a:r>
              <a:rPr lang="es-E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Es responsabilidad del Titular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, fomentar y supervisar el funcionamiento y confiabilidad del Control Interno, para evaluar la gestión y el efectivo ejercicio de la rendición de cuentas, propendiendo a que éste contribuya al logro de la misión y objetivos</a:t>
            </a:r>
            <a:r>
              <a:rPr lang="es-ES" sz="2000" dirty="0">
                <a:solidFill>
                  <a:srgbClr val="000099"/>
                </a:solidFill>
                <a:cs typeface="Arial" charset="0"/>
              </a:rPr>
              <a:t>.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9552" y="6093296"/>
            <a:ext cx="4733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 b="1" dirty="0">
                <a:solidFill>
                  <a:srgbClr val="800000"/>
                </a:solidFill>
                <a:latin typeface="Garamond" pitchFamily="18" charset="0"/>
              </a:rPr>
              <a:t> Ley 27785 - Artículo 7°.- Control Interno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755576" y="4077072"/>
            <a:ext cx="2880320" cy="1440160"/>
          </a:xfrm>
          <a:prstGeom prst="rect">
            <a:avLst/>
          </a:prstGeom>
          <a:solidFill>
            <a:srgbClr val="BCC35D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 INTERNO PREVIO</a:t>
            </a:r>
            <a:endParaRPr lang="es-E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83568" y="1916832"/>
            <a:ext cx="2880320" cy="1440160"/>
          </a:xfrm>
          <a:prstGeom prst="rect">
            <a:avLst/>
          </a:prstGeom>
          <a:solidFill>
            <a:srgbClr val="BCC35D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 INTERNO SIMULTÁNEO</a:t>
            </a:r>
            <a:endParaRPr lang="es-ES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6 Rectángulo redondeado"/>
          <p:cNvSpPr/>
          <p:nvPr/>
        </p:nvSpPr>
        <p:spPr>
          <a:xfrm>
            <a:off x="4211960" y="980728"/>
            <a:ext cx="4608512" cy="5544616"/>
          </a:xfrm>
          <a:prstGeom prst="roundRect">
            <a:avLst/>
          </a:prstGeom>
          <a:solidFill>
            <a:srgbClr val="BCC35D"/>
          </a:solidFill>
          <a:ln cmpd="dbl">
            <a:solidFill>
              <a:srgbClr val="BCC35D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COMPETE EXCLUSIVAMENTE A LAS AUTORIDADES, FUNCIONARIOS Y SERVIDORES PÚBLICOS DE LAS ENTIDADES COMO RESPONSABILIDAD PROPIA DE LAS FUNCIONES QUE LE SON INHERENTES,  SOBRE LA BASE DE NORMAS QUE RIGEN LAS ACTIVIDADES DE LA ORGANIZACIÓN Y LOS PROCEDMIENTOS ESTABLECIDOSEN SUS PLANES , REGLAMENTOS,  MANUALES Y DISPOSICIONES INSTITUCIONALES, LOS QUE CONTINEN  LAS POLÍTICAS  Y MÉTODOS DE AUTORIZACIÓN, REGISTRO, VERIFICACIÓN, EVALUACIÓN, SEGURIDAD Y PROTECCIÓN</a:t>
            </a:r>
            <a:r>
              <a:rPr lang="es-P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s-E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051720" y="332656"/>
            <a:ext cx="4895850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es-ES_tradnl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 Interno</a:t>
            </a:r>
            <a:endParaRPr lang="es-ES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9 Flecha derecha"/>
          <p:cNvSpPr/>
          <p:nvPr/>
        </p:nvSpPr>
        <p:spPr>
          <a:xfrm>
            <a:off x="3707904" y="4509120"/>
            <a:ext cx="43204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1" name="10 Flecha derecha"/>
          <p:cNvSpPr/>
          <p:nvPr/>
        </p:nvSpPr>
        <p:spPr>
          <a:xfrm>
            <a:off x="3635896" y="2492896"/>
            <a:ext cx="43204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548680"/>
            <a:ext cx="6707088" cy="10081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s-MX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de Control Interno de </a:t>
            </a:r>
            <a:r>
              <a:rPr lang="es-MX" sz="27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las</a:t>
            </a:r>
            <a:r>
              <a:rPr lang="es-MX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Entidades del Estado – Ley  N° 28716</a:t>
            </a:r>
            <a:endParaRPr lang="es-ES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827584" y="2204864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E" sz="2800" dirty="0" smtClean="0">
                <a:latin typeface="Arial" pitchFamily="34" charset="0"/>
                <a:cs typeface="Arial" pitchFamily="34" charset="0"/>
              </a:rPr>
              <a:t>Sistema de Control Interno es el conjunto de acciones, actividades, planes, políticas, normas, registros, organización, procedimientos y métodos, incluyendo la actitud de las autoridades y el personal, organizados e instituidos en cada entidad del Estado</a:t>
            </a:r>
            <a:endParaRPr lang="es-E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2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de </a:t>
            </a:r>
            <a:r>
              <a:rPr lang="es-MX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Control</a:t>
            </a:r>
            <a:r>
              <a:rPr lang="es-MX" sz="2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Interno de las Entidades del Estado – Ley  N° 28716</a:t>
            </a:r>
            <a:endParaRPr lang="es-PE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55576" y="2924944"/>
            <a:ext cx="8064896" cy="923330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b)Cuidar </a:t>
            </a:r>
            <a:r>
              <a:rPr lang="es-MX" dirty="0">
                <a:latin typeface="Tahoma" pitchFamily="34" charset="0"/>
                <a:ea typeface="Tahoma" pitchFamily="34" charset="0"/>
                <a:cs typeface="Tahoma" pitchFamily="34" charset="0"/>
              </a:rPr>
              <a:t>y resguardar los recursos y bienes del Estado contra cualquier pérdida, deterioro, uso indebido y actos ilegales, así como en general, contra todo hecho irregular o situación perjudicial que pudiera afectarlos; 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83568" y="3933056"/>
            <a:ext cx="7992888" cy="923330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s-MX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MX" dirty="0">
                <a:latin typeface="Tahoma" pitchFamily="34" charset="0"/>
                <a:ea typeface="Tahoma" pitchFamily="34" charset="0"/>
                <a:cs typeface="Tahoma" pitchFamily="34" charset="0"/>
              </a:rPr>
              <a:t>Cumplir la normatividad aplicable a la entidad y sus operaciones</a:t>
            </a:r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just" eaLnBrk="0" hangingPunct="0"/>
            <a:endParaRPr lang="es-MX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 eaLnBrk="0" hangingPunct="0"/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d). </a:t>
            </a:r>
            <a:r>
              <a:rPr lang="es-MX" dirty="0">
                <a:latin typeface="Tahoma" pitchFamily="34" charset="0"/>
                <a:ea typeface="Tahoma" pitchFamily="34" charset="0"/>
                <a:cs typeface="Tahoma" pitchFamily="34" charset="0"/>
              </a:rPr>
              <a:t>Garantizar la confiabilidad y oportunidad de la información</a:t>
            </a:r>
            <a:r>
              <a:rPr lang="es-MX" b="1" dirty="0"/>
              <a:t>.</a:t>
            </a:r>
            <a:endParaRPr lang="es-ES_tradnl" b="1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55576" y="1916832"/>
            <a:ext cx="8064896" cy="923330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a)Promover </a:t>
            </a:r>
            <a:r>
              <a:rPr lang="es-MX" dirty="0">
                <a:latin typeface="Tahoma" pitchFamily="34" charset="0"/>
                <a:ea typeface="Tahoma" pitchFamily="34" charset="0"/>
                <a:cs typeface="Tahoma" pitchFamily="34" charset="0"/>
              </a:rPr>
              <a:t>y optimizar la eficiencia, eficacia, transparencia y economía en las operaciones de la entidad, así como la calidad de los servicios públicos que presta. </a:t>
            </a:r>
            <a:endParaRPr lang="es-ES_tradnl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27584" y="5373216"/>
            <a:ext cx="7992888" cy="923330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f) Promover el cumplimiento de los funcionarios o servidores públicos de rendir cuenta por los fondos y bienes públicos a su cargo y/o por una misión  u objetivo encargado y aceptado.</a:t>
            </a:r>
            <a:endParaRPr lang="es-ES_tradnl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755576" y="4941168"/>
            <a:ext cx="7992888" cy="369332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/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e). </a:t>
            </a:r>
            <a:r>
              <a:rPr lang="es-MX" dirty="0">
                <a:latin typeface="Tahoma" pitchFamily="34" charset="0"/>
                <a:ea typeface="Tahoma" pitchFamily="34" charset="0"/>
                <a:cs typeface="Tahoma" pitchFamily="34" charset="0"/>
              </a:rPr>
              <a:t>Fomentar e impulsar la práctica de valores </a:t>
            </a:r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institucionales</a:t>
            </a:r>
            <a:endParaRPr lang="es-ES_tradnl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755576" y="148478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OBJETIVOS:</a:t>
            </a:r>
            <a:endParaRPr lang="es-PE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280" cy="922114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de Control Interno de las Entidades del Estado – Ley  N° 28716</a:t>
            </a:r>
            <a:endParaRPr lang="es-ES" sz="28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67544" y="1268760"/>
            <a:ext cx="822960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PE" sz="2800" b="1" dirty="0" smtClean="0"/>
              <a:t>	La </a:t>
            </a:r>
            <a:r>
              <a:rPr lang="es-PE" sz="2800" b="1" dirty="0" smtClean="0"/>
              <a:t>presente Ley tiene por objeto establecer </a:t>
            </a:r>
            <a:r>
              <a:rPr lang="es-PE" sz="2800" b="1" dirty="0" smtClean="0"/>
              <a:t>las normas </a:t>
            </a:r>
            <a:r>
              <a:rPr lang="es-PE" sz="2800" b="1" dirty="0" smtClean="0"/>
              <a:t>para regular la elaboración, </a:t>
            </a:r>
            <a:r>
              <a:rPr lang="es-PE" sz="2800" b="1" dirty="0" smtClean="0"/>
              <a:t>aprobación, implantación</a:t>
            </a:r>
            <a:r>
              <a:rPr lang="es-PE" sz="2800" b="1" dirty="0" smtClean="0"/>
              <a:t>, funcionamiento, perfeccionamiento </a:t>
            </a:r>
            <a:r>
              <a:rPr lang="es-PE" sz="2800" b="1" dirty="0" smtClean="0"/>
              <a:t>y evaluación </a:t>
            </a:r>
            <a:r>
              <a:rPr lang="es-PE" sz="2800" b="1" dirty="0" smtClean="0"/>
              <a:t>del control interno en las entidades </a:t>
            </a:r>
            <a:r>
              <a:rPr lang="es-PE" sz="2800" b="1" dirty="0" smtClean="0"/>
              <a:t>del Estado</a:t>
            </a:r>
            <a:r>
              <a:rPr lang="es-PE" sz="2800" b="1" dirty="0" smtClean="0"/>
              <a:t>, con el propósito de cautelar y fortalecer </a:t>
            </a:r>
            <a:r>
              <a:rPr lang="es-PE" sz="2800" b="1" dirty="0" smtClean="0"/>
              <a:t>los sistemas </a:t>
            </a:r>
            <a:r>
              <a:rPr lang="es-PE" sz="2800" b="1" dirty="0" smtClean="0"/>
              <a:t>administrativos y operativos con </a:t>
            </a:r>
            <a:r>
              <a:rPr lang="es-PE" sz="2800" b="1" dirty="0" smtClean="0"/>
              <a:t>acciones y </a:t>
            </a:r>
            <a:r>
              <a:rPr lang="es-PE" sz="2800" b="1" dirty="0" smtClean="0"/>
              <a:t>actividades de control previo, simultáneo </a:t>
            </a:r>
            <a:r>
              <a:rPr lang="es-PE" sz="2800" b="1" dirty="0" smtClean="0"/>
              <a:t>y posterior</a:t>
            </a:r>
            <a:r>
              <a:rPr lang="es-PE" sz="2800" b="1" dirty="0" smtClean="0"/>
              <a:t>, contra los actos y prácticas indebidas o </a:t>
            </a:r>
            <a:r>
              <a:rPr lang="es-PE" sz="2800" b="1" dirty="0" smtClean="0"/>
              <a:t>de corrupción</a:t>
            </a:r>
            <a:r>
              <a:rPr lang="es-PE" sz="2800" b="1" dirty="0" smtClean="0"/>
              <a:t>, propendiendo al debido y </a:t>
            </a:r>
            <a:r>
              <a:rPr lang="es-PE" sz="2800" b="1" dirty="0" smtClean="0"/>
              <a:t>transparente logro </a:t>
            </a:r>
            <a:r>
              <a:rPr lang="es-PE" sz="2800" b="1" dirty="0" smtClean="0"/>
              <a:t>de los fines, objetivos y metas institucionales.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1689</TotalTime>
  <Words>1827</Words>
  <Application>Microsoft Office PowerPoint</Application>
  <PresentationFormat>Presentación en pantalla (4:3)</PresentationFormat>
  <Paragraphs>282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Equidad</vt:lpstr>
      <vt:lpstr>ASPECTOS GENERALES DEL CONTROL INTERNO GUBERNAMENTAL</vt:lpstr>
      <vt:lpstr>Diapositiva 2</vt:lpstr>
      <vt:lpstr>Diapositiva 3</vt:lpstr>
      <vt:lpstr>Diapositiva 4</vt:lpstr>
      <vt:lpstr>Diapositiva 5</vt:lpstr>
      <vt:lpstr>Diapositiva 6</vt:lpstr>
      <vt:lpstr>Ley de Control Interno de las Entidades del Estado – Ley  N° 28716</vt:lpstr>
      <vt:lpstr>Ley de Control Interno de las Entidades del Estado – Ley  N° 28716</vt:lpstr>
      <vt:lpstr>Ley de Control Interno de las Entidades del Estado – Ley  N° 28716</vt:lpstr>
      <vt:lpstr> 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OFICINA REGIONAL DE CONTROL LIMA CALLAO</dc:title>
  <dc:creator>16555</dc:creator>
  <cp:lastModifiedBy>ALVARO CARRILLO</cp:lastModifiedBy>
  <cp:revision>156</cp:revision>
  <dcterms:created xsi:type="dcterms:W3CDTF">2011-09-29T23:58:08Z</dcterms:created>
  <dcterms:modified xsi:type="dcterms:W3CDTF">2014-01-10T19:56:24Z</dcterms:modified>
</cp:coreProperties>
</file>