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DFF2"/>
    <a:srgbClr val="CC9900"/>
    <a:srgbClr val="FFCC00"/>
    <a:srgbClr val="663300"/>
    <a:srgbClr val="F8FCFA"/>
    <a:srgbClr val="DADB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47" autoAdjust="0"/>
    <p:restoredTop sz="94660"/>
  </p:normalViewPr>
  <p:slideViewPr>
    <p:cSldViewPr snapToGrid="0">
      <p:cViewPr varScale="1">
        <p:scale>
          <a:sx n="44" d="100"/>
          <a:sy n="44" d="100"/>
        </p:scale>
        <p:origin x="54" y="9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9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69261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39265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5665224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94671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68520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449478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21595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055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05801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6792892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2860638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0000">
              <a:schemeClr val="accent1">
                <a:lumMod val="40000"/>
                <a:lumOff val="60000"/>
              </a:schemeClr>
            </a:gs>
            <a:gs pos="12000">
              <a:schemeClr val="accent1">
                <a:lumMod val="0"/>
                <a:lumOff val="100000"/>
              </a:schemeClr>
            </a:gs>
            <a:gs pos="98000">
              <a:schemeClr val="accent1">
                <a:lumMod val="10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73827A-5D2B-45AF-9F54-613486C7BA29}" type="datetimeFigureOut">
              <a:rPr lang="es-PE" smtClean="0"/>
              <a:t>13/11/2015</a:t>
            </a:fld>
            <a:endParaRPr lang="es-P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637551-1FDD-477E-A220-FCB21B29F70A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16111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ile:///C:\Documents%20and%20Settings\1110003\Escritorio\INFORMACION%20DE%20TRABAJO\CONSULTORIAS%20JMAD\MINISTERIO%20MEDIO%20AMBIENTE%20REJAS%20SCI%202012\INFORMACION%20DE%20TRABAJO\CONSULTORIAS%20JMAD\ELECTROPERU\NORMATIVIDAD%20DE%20CONTRALORIA\LEY%20DE%20CONTROL%20INTERNO%20DE%20LAS%20ENTIDADES%20DEL%20ESTADO%2028716.pdf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PE" sz="4000" b="1" i="1" dirty="0" smtClean="0">
                <a:ea typeface="Tahoma" panose="020B0604030504040204" pitchFamily="34" charset="0"/>
                <a:cs typeface="Tahoma" panose="020B0604030504040204" pitchFamily="34" charset="0"/>
              </a:rPr>
              <a:t>Implementación del Sistema de Control Interno en Programa de Asistencia Solidaria </a:t>
            </a:r>
            <a:br>
              <a:rPr lang="es-PE" sz="4000" b="1" i="1" dirty="0" smtClean="0"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PE" sz="4000" b="1" i="1" dirty="0" smtClean="0">
                <a:ea typeface="Tahoma" panose="020B0604030504040204" pitchFamily="34" charset="0"/>
                <a:cs typeface="Tahoma" panose="020B0604030504040204" pitchFamily="34" charset="0"/>
              </a:rPr>
              <a:t>“Pensión 65”</a:t>
            </a:r>
            <a:r>
              <a:rPr lang="es-PE" b="1" i="1" dirty="0" smtClean="0"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es-PE" b="1" i="1" dirty="0" smtClean="0"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es-PE" sz="2200" b="1" i="1" dirty="0" smtClean="0">
                <a:ea typeface="Tahoma" panose="020B0604030504040204" pitchFamily="34" charset="0"/>
                <a:cs typeface="Tahoma" panose="020B0604030504040204" pitchFamily="34" charset="0"/>
              </a:rPr>
              <a:t>Marzo 2015</a:t>
            </a:r>
            <a:endParaRPr lang="es-PE" sz="2200" b="1" i="1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6882" y="4993368"/>
            <a:ext cx="4608512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74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5563525" y="397287"/>
            <a:ext cx="3200400" cy="685800"/>
          </a:xfrm>
          <a:prstGeom prst="rect">
            <a:avLst/>
          </a:prstGeom>
          <a:solidFill>
            <a:srgbClr val="CC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CFF66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400" dirty="0" smtClean="0">
                <a:ea typeface="Tahoma" pitchFamily="34" charset="0"/>
                <a:cs typeface="Tahoma" pitchFamily="34" charset="0"/>
              </a:rPr>
              <a:t>Evaluación de Riesgos</a:t>
            </a:r>
            <a:endParaRPr lang="es-MX" sz="24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2514600" y="444828"/>
            <a:ext cx="2507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/>
              <a:t>COMPONENTE: </a:t>
            </a:r>
            <a:endParaRPr lang="es-PE" sz="2800" dirty="0"/>
          </a:p>
        </p:txBody>
      </p:sp>
      <p:graphicFrame>
        <p:nvGraphicFramePr>
          <p:cNvPr id="7" name="Tab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026532"/>
              </p:ext>
            </p:extLst>
          </p:nvPr>
        </p:nvGraphicFramePr>
        <p:xfrm>
          <a:off x="1436915" y="1240972"/>
          <a:ext cx="8811986" cy="6028253"/>
        </p:xfrm>
        <a:graphic>
          <a:graphicData uri="http://schemas.openxmlformats.org/drawingml/2006/table">
            <a:tbl>
              <a:tblPr/>
              <a:tblGrid>
                <a:gridCol w="1492620"/>
                <a:gridCol w="1560835"/>
                <a:gridCol w="5758531"/>
              </a:tblGrid>
              <a:tr h="293820">
                <a:tc gridSpan="3"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Planeamiento de la Administración, Identificación, Valoración y Respuesta a riesgos. </a:t>
                      </a:r>
                    </a:p>
                  </a:txBody>
                  <a:tcPr marL="6437" marR="6437" marT="6437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16735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ÁMBITO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CLASIFICACIÓN </a:t>
                      </a:r>
                    </a:p>
                  </a:txBody>
                  <a:tcPr marL="6437" marR="6437" marT="643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RIESGOS POTENCIALES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315408">
                <a:tc rowSpan="10">
                  <a:txBody>
                    <a:bodyPr/>
                    <a:lstStyle/>
                    <a:p>
                      <a:pPr algn="l" rtl="0" fontAlgn="t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 NIVEL INSTITUCIONAL</a:t>
                      </a:r>
                    </a:p>
                  </a:txBody>
                  <a:tcPr marL="6437" marR="6437" marT="643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Factores Internos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Redefinición de la política institucional.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Nuevos empleados y/o rotación de personal.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Sistemas de información nueva y moderna.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Crecimiento rápido de la entidad.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Falta de documentos de gestión.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Factores Externos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Cambios en el entorno operacional.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Aprobación de nuevas tecnologías.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Nuevas políticas de gobierno.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Políticas de entes Reguladores.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Desastres naturales.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rowSpan="6">
                  <a:txBody>
                    <a:bodyPr/>
                    <a:lstStyle/>
                    <a:p>
                      <a:pPr algn="ctr" rtl="0" fontAlgn="t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 NIVEL DE ACTIVIDAD</a:t>
                      </a:r>
                    </a:p>
                  </a:txBody>
                  <a:tcPr marL="6437" marR="6437" marT="6437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 Operación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Incumplimiento de la normatividad.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281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Presentación incorrecta de información financiera y de gestión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35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 Información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Ausencia de transparencia.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980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Falta de diligencia.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408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6437" marR="6437" marT="64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Ausencia de información integrada.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35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De Auditoría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· Ausencia de Control.</a:t>
                      </a:r>
                    </a:p>
                  </a:txBody>
                  <a:tcPr marL="6437" marR="6437" marT="64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0386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5496322" y="376808"/>
            <a:ext cx="3200400" cy="685800"/>
          </a:xfrm>
          <a:prstGeom prst="rect">
            <a:avLst/>
          </a:prstGeom>
          <a:solidFill>
            <a:schemeClr val="accent2">
              <a:lumMod val="50000"/>
            </a:schemeClr>
          </a:solidFill>
          <a:ln w="9525">
            <a:solidFill>
              <a:schemeClr val="accent2">
                <a:lumMod val="20000"/>
                <a:lumOff val="80000"/>
              </a:schemeClr>
            </a:solidFill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coolSlant"/>
            <a:extrusionClr>
              <a:srgbClr val="00808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b="1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Actividades de Control Gerencial</a:t>
            </a:r>
            <a:r>
              <a:rPr lang="es-MX" dirty="0">
                <a:solidFill>
                  <a:schemeClr val="bg1"/>
                </a:solidFill>
                <a:ea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2819400" y="458098"/>
            <a:ext cx="2507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/>
              <a:t>COMPONENTE: </a:t>
            </a:r>
            <a:endParaRPr lang="es-PE" sz="2800" dirty="0"/>
          </a:p>
        </p:txBody>
      </p:sp>
      <p:sp>
        <p:nvSpPr>
          <p:cNvPr id="7" name="2 Rectángulo"/>
          <p:cNvSpPr/>
          <p:nvPr/>
        </p:nvSpPr>
        <p:spPr>
          <a:xfrm>
            <a:off x="2057400" y="1481708"/>
            <a:ext cx="89154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3.1 Procedimientos de autorización y aprobación: MOP, Directiva Caja Chica, Transferencias.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3.2 Segregación de funciones: MOP.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3.3 Evaluación costo-beneficio: Costo traslado verificadores, AYZA. 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3.4 Controles sobre el acceso a los recursos o archivos: Directiva uso, control vehicular, control patrimonio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3.5 Verificaciones y conciliaciones: Inventario físico, cotejos mensuales. 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3.6 Evaluación de desempeño: Autoevaluación, encuesta. 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3.7 Rendición de cuentas: Viáticos, Entrega de cargo. 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3.8 Documentación de procesos, actividades y tareas: MOP, Procedimientos.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3.9 Revisión de procesos, actividades y tareas: Plan de mejoramiento de procesos. </a:t>
            </a:r>
          </a:p>
          <a:p>
            <a:endParaRPr lang="es-PE" sz="1600" dirty="0" smtClean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solidFill>
                  <a:prstClr val="black"/>
                </a:solidFill>
                <a:latin typeface="Calibri" panose="020F0502020204030204" pitchFamily="34" charset="0"/>
                <a:ea typeface="Tahoma" pitchFamily="34" charset="0"/>
                <a:cs typeface="Tahoma" pitchFamily="34" charset="0"/>
              </a:rPr>
              <a:t>3.10 Controles para las Tecnologías de la Información y comunicaciones: Controles acceso equipos, POI. </a:t>
            </a:r>
            <a:endParaRPr lang="es-PE" sz="1600" dirty="0">
              <a:solidFill>
                <a:prstClr val="black"/>
              </a:solidFill>
              <a:latin typeface="Calibri" panose="020F0502020204030204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50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905500" y="458788"/>
            <a:ext cx="3524250" cy="685800"/>
          </a:xfrm>
          <a:prstGeom prst="rect">
            <a:avLst/>
          </a:prstGeom>
          <a:solidFill>
            <a:srgbClr val="FFFF66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FFFF66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400" dirty="0" smtClean="0">
                <a:ea typeface="Tahoma" pitchFamily="34" charset="0"/>
                <a:cs typeface="Tahoma" pitchFamily="34" charset="0"/>
              </a:rPr>
              <a:t>Información y Comunicación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3048000" y="540078"/>
            <a:ext cx="2507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/>
              <a:t>COMPONENTE: </a:t>
            </a:r>
            <a:endParaRPr lang="es-PE" sz="2800" dirty="0"/>
          </a:p>
        </p:txBody>
      </p:sp>
      <p:sp>
        <p:nvSpPr>
          <p:cNvPr id="6" name="3 Rectángulo"/>
          <p:cNvSpPr/>
          <p:nvPr/>
        </p:nvSpPr>
        <p:spPr>
          <a:xfrm>
            <a:off x="1187624" y="1533465"/>
            <a:ext cx="968992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4.1 Funciones y características de la información: Información que se genera (EE FF, Análisis, Padrones, cruces.)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4.2 Información y responsabilidad: Reuniones de trabajo, círculos de calidad, encuestas, informes, comunicados.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4.3 Calidad y suficiencia de la información: Política de calidad, Manual de Calidad. 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4.4 Sistemas de información: POI, Controles de uso de SIAF, SISOPE, controles de acceso. 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4.5 Flexibilidad al cambio: Mejoramiento continuo, aviso de inconsistencias en procesos. 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4.6 Archivo institucional: normas para su organización y mantenimiento. 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4.7 Comunicación interna: Normas para la comunicación interna, Trámite documentario. 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4.8 Comunicación externa: Uso de medios escritos y hablados (Boletines, trípticos, conferencias)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4.9 Canales de comunicación, medios para la comunicación de la Dirección, entre Unidades y entre el personal,              .      puede ser formal o informal. </a:t>
            </a:r>
            <a:endParaRPr lang="es-PE" sz="1600" dirty="0"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959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Rectángulo"/>
          <p:cNvSpPr/>
          <p:nvPr/>
        </p:nvSpPr>
        <p:spPr>
          <a:xfrm>
            <a:off x="899592" y="1997839"/>
            <a:ext cx="1068280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5.1. Actividades de Prevención y Monitoreo: Sobre documentos que regulen y sustenten desarrollo actividades de gestión, operativos o de control. </a:t>
            </a:r>
            <a:endParaRPr lang="es-PE" sz="1600" b="1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5.1.1 Prevención y Monitoreo: Documentos de gestión (MOP, Manual de Gestión Calidad. </a:t>
            </a:r>
          </a:p>
          <a:p>
            <a:r>
              <a:rPr lang="it-IT" sz="1600" dirty="0" smtClean="0">
                <a:ea typeface="Tahoma" pitchFamily="34" charset="0"/>
                <a:cs typeface="Tahoma" pitchFamily="34" charset="0"/>
              </a:rPr>
              <a:t>5.1.2 Monitoreo oportuno del control interno: Seguimiento continuo de normas y obligaciones y medidas correctivas. </a:t>
            </a:r>
          </a:p>
          <a:p>
            <a:endParaRPr lang="it-IT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5.2. Seguimiento de Resultados: Reportar deficiencias para la mejora continua de los procesos.</a:t>
            </a: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5.2.1 Reporte de deficiencias: parte de la mejora continua (Manual de Gestión Calidad)</a:t>
            </a: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5.2.2 Implantación y seguimiento de medidas correctivas: Registro de deficiencias y mejoras,  Plan de mejoramiento y seguimiento. </a:t>
            </a:r>
          </a:p>
          <a:p>
            <a:endParaRPr lang="es-PE" sz="1600" dirty="0" smtClean="0">
              <a:ea typeface="Tahoma" pitchFamily="34" charset="0"/>
              <a:cs typeface="Tahoma" pitchFamily="34" charset="0"/>
            </a:endParaRP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5.3. Compromisos de Mejoramiento: acciones necesarias para corregir desviaciones en la gestión y el SCI.</a:t>
            </a: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5.3.1 Autoevaluación: de control y gestión. </a:t>
            </a:r>
            <a:r>
              <a:rPr lang="es-PE" sz="1600" dirty="0" err="1" smtClean="0">
                <a:ea typeface="Tahoma" pitchFamily="34" charset="0"/>
                <a:cs typeface="Tahoma" pitchFamily="34" charset="0"/>
              </a:rPr>
              <a:t>Ej</a:t>
            </a:r>
            <a:r>
              <a:rPr lang="es-PE" sz="1600" dirty="0" smtClean="0">
                <a:ea typeface="Tahoma" pitchFamily="34" charset="0"/>
                <a:cs typeface="Tahoma" pitchFamily="34" charset="0"/>
              </a:rPr>
              <a:t>  auditoria muestral. </a:t>
            </a:r>
          </a:p>
          <a:p>
            <a:r>
              <a:rPr lang="es-PE" sz="1600" dirty="0" smtClean="0">
                <a:ea typeface="Tahoma" pitchFamily="34" charset="0"/>
                <a:cs typeface="Tahoma" pitchFamily="34" charset="0"/>
              </a:rPr>
              <a:t>5.3.2 Evaluaciones independientes: MEF y otros. </a:t>
            </a:r>
            <a:endParaRPr lang="es-PE" sz="16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538614" y="496888"/>
            <a:ext cx="3200400" cy="685800"/>
          </a:xfrm>
          <a:prstGeom prst="rect">
            <a:avLst/>
          </a:prstGeom>
          <a:solidFill>
            <a:srgbClr val="C0C0C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C0C0C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800" dirty="0" smtClean="0">
                <a:ea typeface="Tahoma" pitchFamily="34" charset="0"/>
                <a:cs typeface="Tahoma" pitchFamily="34" charset="0"/>
              </a:rPr>
              <a:t>Supervisión</a:t>
            </a:r>
            <a:endParaRPr lang="es-MX" sz="2800" dirty="0"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3031133" y="578178"/>
            <a:ext cx="2507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/>
              <a:t>COMPONENTE: </a:t>
            </a:r>
            <a:endParaRPr lang="es-PE" sz="2800" dirty="0"/>
          </a:p>
        </p:txBody>
      </p:sp>
    </p:spTree>
    <p:extLst>
      <p:ext uri="{BB962C8B-B14F-4D97-AF65-F5344CB8AC3E}">
        <p14:creationId xmlns:p14="http://schemas.microsoft.com/office/powerpoint/2010/main" val="36864999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368136" y="228600"/>
            <a:ext cx="10515600" cy="517399"/>
          </a:xfrm>
        </p:spPr>
        <p:txBody>
          <a:bodyPr>
            <a:normAutofit fontScale="90000"/>
          </a:bodyPr>
          <a:lstStyle/>
          <a:p>
            <a:pPr algn="ctr"/>
            <a:r>
              <a:rPr lang="es-PE" sz="3200" dirty="0" smtClean="0">
                <a:latin typeface="Calibri" panose="020F0502020204030204" pitchFamily="34" charset="0"/>
              </a:rPr>
              <a:t/>
            </a:r>
            <a:br>
              <a:rPr lang="es-PE" sz="3200" dirty="0" smtClean="0">
                <a:latin typeface="Calibri" panose="020F0502020204030204" pitchFamily="34" charset="0"/>
              </a:rPr>
            </a:br>
            <a:r>
              <a:rPr lang="es-PE" sz="3200" dirty="0" smtClean="0">
                <a:latin typeface="Calibri" panose="020F0502020204030204" pitchFamily="34" charset="0"/>
              </a:rPr>
              <a:t>IMPLEMENTACIÓN DEL SISTEMA DE CONTROL INTERNO </a:t>
            </a:r>
            <a:br>
              <a:rPr lang="es-PE" sz="3200" dirty="0" smtClean="0">
                <a:latin typeface="Calibri" panose="020F0502020204030204" pitchFamily="34" charset="0"/>
              </a:rPr>
            </a:br>
            <a:endParaRPr lang="es-PE" sz="3200" dirty="0">
              <a:latin typeface="Calibri" panose="020F0502020204030204" pitchFamily="34" charset="0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auto">
          <a:xfrm>
            <a:off x="3997960" y="1601788"/>
            <a:ext cx="4916488" cy="1344612"/>
          </a:xfrm>
          <a:prstGeom prst="downArrowCallout">
            <a:avLst>
              <a:gd name="adj1" fmla="val 69828"/>
              <a:gd name="adj2" fmla="val 127738"/>
              <a:gd name="adj3" fmla="val 14491"/>
              <a:gd name="adj4" fmla="val 79745"/>
            </a:avLst>
          </a:prstGeom>
          <a:solidFill>
            <a:srgbClr val="FFFF00"/>
          </a:solidFill>
          <a:ln w="38100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0066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>
              <a:defRPr/>
            </a:pPr>
            <a:r>
              <a:rPr lang="es-MX" sz="32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anose="020F0502020204030204" pitchFamily="34" charset="0"/>
              </a:rPr>
              <a:t>PLANIFICACIÓN</a:t>
            </a:r>
            <a:endParaRPr lang="es-ES" sz="3200" b="1" dirty="0">
              <a:effectLst>
                <a:outerShdw blurRad="38100" dist="38100" dir="2700000" algn="tl">
                  <a:srgbClr val="FFFFFF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auto">
          <a:xfrm>
            <a:off x="3997960" y="3222625"/>
            <a:ext cx="4916488" cy="1341119"/>
          </a:xfrm>
          <a:prstGeom prst="downArrowCallout">
            <a:avLst>
              <a:gd name="adj1" fmla="val 126765"/>
              <a:gd name="adj2" fmla="val 126718"/>
              <a:gd name="adj3" fmla="val 26051"/>
              <a:gd name="adj4" fmla="val 66667"/>
            </a:avLst>
          </a:prstGeom>
          <a:solidFill>
            <a:srgbClr val="FF9900"/>
          </a:solidFill>
          <a:ln w="38100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>
              <a:defRPr/>
            </a:pPr>
            <a:r>
              <a:rPr lang="es-MX" sz="240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ritannic Bold" pitchFamily="34" charset="0"/>
              </a:rPr>
              <a:t>EJECUCIÓN</a:t>
            </a:r>
            <a:endParaRPr lang="es-ES" sz="240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ritannic Bold" pitchFamily="34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3997960" y="4874302"/>
            <a:ext cx="4967288" cy="982663"/>
          </a:xfrm>
          <a:prstGeom prst="rect">
            <a:avLst/>
          </a:prstGeom>
          <a:solidFill>
            <a:srgbClr val="92D050"/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rgbClr val="92D050"/>
            </a:contourClr>
          </a:sp3d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PE" sz="2400" dirty="0">
                <a:latin typeface="Britannic Bold" panose="020B0903060703020204" pitchFamily="34" charset="0"/>
              </a:rPr>
              <a:t>EVALUACIÓN</a:t>
            </a:r>
            <a:endParaRPr lang="es-ES" altLang="es-PE" sz="2400" dirty="0">
              <a:latin typeface="Britannic Bold" panose="020B0903060703020204" pitchFamily="34" charset="0"/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16200000">
            <a:off x="7181" y="3020717"/>
            <a:ext cx="4255179" cy="1341119"/>
          </a:xfrm>
          <a:prstGeom prst="downArrowCallout">
            <a:avLst>
              <a:gd name="adj1" fmla="val 126765"/>
              <a:gd name="adj2" fmla="val 126718"/>
              <a:gd name="adj3" fmla="val 13930"/>
              <a:gd name="adj4" fmla="val 66667"/>
            </a:avLst>
          </a:prstGeom>
          <a:solidFill>
            <a:schemeClr val="accent4">
              <a:lumMod val="60000"/>
              <a:lumOff val="40000"/>
            </a:schemeClr>
          </a:solidFill>
          <a:ln w="38100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vert="vert" wrap="none" anchor="ctr" anchorCtr="1">
            <a:flatTx/>
          </a:bodyPr>
          <a:lstStyle/>
          <a:p>
            <a:pPr algn="ctr" eaLnBrk="1" hangingPunct="1">
              <a:defRPr/>
            </a:pPr>
            <a:endParaRPr lang="es-ES" sz="240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ritannic Bold" pitchFamily="34" charset="0"/>
            </a:endParaRPr>
          </a:p>
        </p:txBody>
      </p:sp>
      <p:sp>
        <p:nvSpPr>
          <p:cNvPr id="12" name="CuadroTexto 11"/>
          <p:cNvSpPr txBox="1"/>
          <p:nvPr/>
        </p:nvSpPr>
        <p:spPr>
          <a:xfrm>
            <a:off x="1764156" y="2785188"/>
            <a:ext cx="37061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400" b="1" dirty="0" smtClean="0"/>
              <a:t>F</a:t>
            </a:r>
          </a:p>
          <a:p>
            <a:r>
              <a:rPr lang="es-PE" sz="2400" b="1" dirty="0" smtClean="0"/>
              <a:t>A</a:t>
            </a:r>
          </a:p>
          <a:p>
            <a:r>
              <a:rPr lang="es-PE" sz="2400" b="1" dirty="0" smtClean="0"/>
              <a:t>S</a:t>
            </a:r>
          </a:p>
          <a:p>
            <a:r>
              <a:rPr lang="es-PE" sz="2400" b="1" dirty="0" smtClean="0"/>
              <a:t>E</a:t>
            </a:r>
          </a:p>
          <a:p>
            <a:r>
              <a:rPr lang="es-PE" sz="2400" b="1" dirty="0" smtClean="0"/>
              <a:t>S</a:t>
            </a:r>
          </a:p>
          <a:p>
            <a:endParaRPr lang="es-PE" b="1" dirty="0"/>
          </a:p>
        </p:txBody>
      </p:sp>
    </p:spTree>
    <p:extLst>
      <p:ext uri="{BB962C8B-B14F-4D97-AF65-F5344CB8AC3E}">
        <p14:creationId xmlns:p14="http://schemas.microsoft.com/office/powerpoint/2010/main" val="64824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/>
          <p:cNvSpPr>
            <a:spLocks noChangeArrowheads="1"/>
          </p:cNvSpPr>
          <p:nvPr/>
        </p:nvSpPr>
        <p:spPr bwMode="auto">
          <a:xfrm>
            <a:off x="2124075" y="1557338"/>
            <a:ext cx="6264275" cy="430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2000" b="1" dirty="0">
                <a:latin typeface="Arial" panose="020B0604020202020204" pitchFamily="34" charset="0"/>
              </a:rPr>
              <a:t>COMPROMISO DE LA ALTA DIRECCIÓN</a:t>
            </a:r>
            <a:r>
              <a:rPr lang="es-ES" altLang="es-PE" sz="1800" dirty="0">
                <a:latin typeface="Arial" panose="020B0604020202020204" pitchFamily="34" charset="0"/>
              </a:rPr>
              <a:t>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1.- Acta de </a:t>
            </a:r>
            <a:r>
              <a:rPr lang="es-ES" altLang="es-PE" sz="1800" dirty="0" smtClean="0">
                <a:latin typeface="Arial" panose="020B0604020202020204" pitchFamily="34" charset="0"/>
              </a:rPr>
              <a:t>Compromiso				</a:t>
            </a:r>
            <a:endParaRPr lang="es-ES" altLang="es-PE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2.- Constitución del Comité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PE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2000" b="1" dirty="0">
                <a:latin typeface="Arial" panose="020B0604020202020204" pitchFamily="34" charset="0"/>
              </a:rPr>
              <a:t>DIAGNÓSTICO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1.- Programa de trabajo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2.- Recopilación de Información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3.- Análisis de Información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4.- Análisis Normativo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5.- Identificación de Debilidades y Fortalezas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7.- Informe de Diagnóstico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PE" sz="18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2000" b="1" dirty="0">
                <a:latin typeface="Arial" panose="020B0604020202020204" pitchFamily="34" charset="0"/>
              </a:rPr>
              <a:t>PLAN DE TRABAJO</a:t>
            </a:r>
            <a:endParaRPr lang="es-ES" altLang="es-PE" sz="2000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1.- Descripción de Actividades y Cronograma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1800" dirty="0">
                <a:latin typeface="Arial" panose="020B0604020202020204" pitchFamily="34" charset="0"/>
              </a:rPr>
              <a:t>2.- Desarrollo del Plan de trabajo</a:t>
            </a: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4561241" y="311971"/>
            <a:ext cx="3460321" cy="590475"/>
          </a:xfrm>
          <a:prstGeom prst="downArrowCallout">
            <a:avLst>
              <a:gd name="adj1" fmla="val 69828"/>
              <a:gd name="adj2" fmla="val 127738"/>
              <a:gd name="adj3" fmla="val 14491"/>
              <a:gd name="adj4" fmla="val 79745"/>
            </a:avLst>
          </a:prstGeom>
          <a:solidFill>
            <a:srgbClr val="FFFF00"/>
          </a:solidFill>
          <a:ln w="38100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0066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>
              <a:defRPr/>
            </a:pPr>
            <a:r>
              <a:rPr lang="es-MX" sz="2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alibri" panose="020F0502020204030204" pitchFamily="34" charset="0"/>
              </a:rPr>
              <a:t>PLANIFICACIÓN</a:t>
            </a:r>
            <a:endParaRPr lang="es-ES" sz="2800" b="1" dirty="0">
              <a:effectLst>
                <a:outerShdw blurRad="38100" dist="38100" dir="2700000" algn="tl">
                  <a:srgbClr val="FFFFFF"/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6003634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s-ES" sz="54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cxnSp>
        <p:nvCxnSpPr>
          <p:cNvPr id="8" name="Conector recto 7"/>
          <p:cNvCxnSpPr/>
          <p:nvPr/>
        </p:nvCxnSpPr>
        <p:spPr>
          <a:xfrm flipH="1">
            <a:off x="6067313" y="3367144"/>
            <a:ext cx="75303" cy="1075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611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9 Rectángulo"/>
          <p:cNvSpPr>
            <a:spLocks noChangeArrowheads="1"/>
          </p:cNvSpPr>
          <p:nvPr/>
        </p:nvSpPr>
        <p:spPr bwMode="auto">
          <a:xfrm>
            <a:off x="2071447" y="1526461"/>
            <a:ext cx="5834063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s-ES" altLang="es-PE" sz="1800" b="1" dirty="0" smtClean="0">
                <a:latin typeface="+mn-lt"/>
              </a:rPr>
              <a:t>1.  IMPLEMENTACIÓN A NIVEL DE ENTIDAD.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1800" b="1" dirty="0" smtClean="0">
                <a:latin typeface="+mn-lt"/>
              </a:rPr>
              <a:t> </a:t>
            </a:r>
            <a:r>
              <a:rPr lang="es-ES" altLang="es-PE" sz="1800" b="1" dirty="0">
                <a:latin typeface="+mn-lt"/>
              </a:rPr>
              <a:t>Plan Estratégico:  Objetivos institucionales vs. Misión.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1800" b="1" dirty="0">
                <a:latin typeface="+mn-lt"/>
              </a:rPr>
              <a:t> Políticas que fomenten actos éticos en el personal</a:t>
            </a:r>
          </a:p>
          <a:p>
            <a:pPr indent="457200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1800" b="1" dirty="0">
                <a:latin typeface="+mn-lt"/>
              </a:rPr>
              <a:t> Identificación de los procesos de la Institución</a:t>
            </a:r>
          </a:p>
        </p:txBody>
      </p:sp>
      <p:sp>
        <p:nvSpPr>
          <p:cNvPr id="9" name="9 Rectángulo"/>
          <p:cNvSpPr>
            <a:spLocks noChangeArrowheads="1"/>
          </p:cNvSpPr>
          <p:nvPr/>
        </p:nvSpPr>
        <p:spPr bwMode="auto">
          <a:xfrm>
            <a:off x="2071447" y="3433300"/>
            <a:ext cx="6534150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>
              <a:spcBef>
                <a:spcPct val="0"/>
              </a:spcBef>
              <a:buNone/>
            </a:pPr>
            <a:r>
              <a:rPr lang="es-ES" altLang="es-PE" sz="1800" b="1" dirty="0" smtClean="0"/>
              <a:t>2. IMPLEMENTACIÓN </a:t>
            </a:r>
            <a:r>
              <a:rPr lang="es-ES" altLang="es-PE" sz="1800" b="1" dirty="0"/>
              <a:t>A NIVEL DE </a:t>
            </a:r>
            <a:r>
              <a:rPr lang="es-ES" altLang="es-PE" sz="1800" b="1" dirty="0" smtClean="0"/>
              <a:t>PROCESOS</a:t>
            </a:r>
            <a:endParaRPr lang="es-ES" altLang="es-PE" sz="1800" b="1" dirty="0" smtClean="0">
              <a:latin typeface="+mn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1800" b="1" dirty="0" smtClean="0">
                <a:latin typeface="+mn-lt"/>
              </a:rPr>
              <a:t>Identificación </a:t>
            </a:r>
            <a:r>
              <a:rPr lang="es-ES" altLang="es-PE" sz="1800" b="1" dirty="0">
                <a:latin typeface="+mn-lt"/>
              </a:rPr>
              <a:t>de los Procesos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1800" b="1" dirty="0" smtClean="0">
                <a:latin typeface="+mn-lt"/>
              </a:rPr>
              <a:t>Diagrama </a:t>
            </a:r>
            <a:r>
              <a:rPr lang="es-ES" altLang="es-PE" sz="1800" b="1" dirty="0">
                <a:latin typeface="+mn-lt"/>
              </a:rPr>
              <a:t>de </a:t>
            </a:r>
            <a:r>
              <a:rPr lang="es-ES" altLang="es-PE" sz="1800" b="1" dirty="0" smtClean="0">
                <a:latin typeface="+mn-lt"/>
              </a:rPr>
              <a:t>Flujo</a:t>
            </a:r>
            <a:endParaRPr lang="es-ES" altLang="es-PE" sz="1800" b="1" dirty="0">
              <a:latin typeface="+mn-lt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1800" b="1" dirty="0">
                <a:latin typeface="+mn-lt"/>
              </a:rPr>
              <a:t>Priorización de </a:t>
            </a:r>
            <a:r>
              <a:rPr lang="es-ES" altLang="es-PE" sz="1800" b="1" dirty="0" smtClean="0">
                <a:latin typeface="+mn-lt"/>
              </a:rPr>
              <a:t>Procesos</a:t>
            </a: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1800" b="1" dirty="0" smtClean="0">
                <a:latin typeface="+mn-lt"/>
              </a:rPr>
              <a:t>Diagnóstico del Proceso</a:t>
            </a:r>
            <a:endParaRPr lang="es-ES" altLang="es-PE" sz="1800" b="1" dirty="0">
              <a:latin typeface="+mn-lt"/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3829928" y="375842"/>
            <a:ext cx="4916488" cy="710008"/>
          </a:xfrm>
          <a:prstGeom prst="downArrowCallout">
            <a:avLst>
              <a:gd name="adj1" fmla="val 126765"/>
              <a:gd name="adj2" fmla="val 126718"/>
              <a:gd name="adj3" fmla="val 26051"/>
              <a:gd name="adj4" fmla="val 66667"/>
            </a:avLst>
          </a:prstGeom>
          <a:solidFill>
            <a:srgbClr val="FF9900"/>
          </a:solidFill>
          <a:ln w="38100">
            <a:miter lim="800000"/>
            <a:headEnd/>
            <a:tailEnd/>
          </a:ln>
          <a:effectLst/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 eaLnBrk="1" hangingPunct="1">
              <a:defRPr/>
            </a:pPr>
            <a:r>
              <a:rPr lang="es-MX" sz="2800" dirty="0">
                <a:solidFill>
                  <a:schemeClr val="tx2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anose="020F0502020204030204" pitchFamily="34" charset="0"/>
              </a:rPr>
              <a:t>EJECUCIÓN</a:t>
            </a:r>
            <a:endParaRPr lang="es-ES" sz="2800" dirty="0">
              <a:solidFill>
                <a:schemeClr val="tx2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37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914833" y="510121"/>
            <a:ext cx="4200467" cy="497798"/>
          </a:xfrm>
          <a:prstGeom prst="rect">
            <a:avLst/>
          </a:prstGeom>
          <a:solidFill>
            <a:srgbClr val="92D050"/>
          </a:solidFill>
          <a:ln w="9525">
            <a:miter lim="800000"/>
            <a:headEnd/>
            <a:tailEnd/>
          </a:ln>
          <a:scene3d>
            <a:camera prst="legacyPerspectiveBottomLeft"/>
            <a:lightRig rig="legacyFlat3" dir="t"/>
          </a:scene3d>
          <a:sp3d extrusionH="887400" prstMaterial="legacyMatte">
            <a:bevelT w="13500" h="13500" prst="angle"/>
            <a:bevelB w="13500" h="13500" prst="angle"/>
            <a:extrusionClr>
              <a:schemeClr val="hlink"/>
            </a:extrusionClr>
            <a:contourClr>
              <a:srgbClr val="92D050"/>
            </a:contourClr>
          </a:sp3d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MX" altLang="es-PE" sz="2800" dirty="0">
                <a:latin typeface="Calibri" panose="020F0502020204030204" pitchFamily="34" charset="0"/>
              </a:rPr>
              <a:t>EVALUACIÓN</a:t>
            </a:r>
            <a:endParaRPr lang="es-ES" altLang="es-PE" sz="2800" dirty="0">
              <a:latin typeface="Calibri" panose="020F0502020204030204" pitchFamily="34" charset="0"/>
            </a:endParaRPr>
          </a:p>
        </p:txBody>
      </p:sp>
      <p:sp>
        <p:nvSpPr>
          <p:cNvPr id="5" name="9 Rectángulo"/>
          <p:cNvSpPr>
            <a:spLocks noChangeArrowheads="1"/>
          </p:cNvSpPr>
          <p:nvPr/>
        </p:nvSpPr>
        <p:spPr bwMode="auto">
          <a:xfrm>
            <a:off x="2955160" y="2020166"/>
            <a:ext cx="6119812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2400" b="1" dirty="0">
                <a:latin typeface="Arial" panose="020B0604020202020204" pitchFamily="34" charset="0"/>
              </a:rPr>
              <a:t>Verifica que los procedimientos se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2400" b="1" dirty="0">
                <a:latin typeface="Arial" panose="020B0604020202020204" pitchFamily="34" charset="0"/>
              </a:rPr>
              <a:t>desarrollan de manera adecuada.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s-ES" altLang="es-PE" sz="24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2400" b="1" dirty="0">
                <a:latin typeface="Arial" panose="020B0604020202020204" pitchFamily="34" charset="0"/>
              </a:rPr>
              <a:t>Alerta sobre posibles desviaciones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endParaRPr lang="es-ES" altLang="es-PE" sz="2400" b="1" dirty="0"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es-ES" altLang="es-PE" sz="2400" b="1" dirty="0">
                <a:latin typeface="Arial" panose="020B0604020202020204" pitchFamily="34" charset="0"/>
              </a:rPr>
              <a:t>Retroalimenta al proceso de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s-ES" altLang="es-PE" sz="2400" b="1" dirty="0">
                <a:latin typeface="Arial" panose="020B0604020202020204" pitchFamily="34" charset="0"/>
              </a:rPr>
              <a:t>implementación del SCI</a:t>
            </a:r>
          </a:p>
        </p:txBody>
      </p:sp>
    </p:spTree>
    <p:extLst>
      <p:ext uri="{BB962C8B-B14F-4D97-AF65-F5344CB8AC3E}">
        <p14:creationId xmlns:p14="http://schemas.microsoft.com/office/powerpoint/2010/main" val="316190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08592"/>
              </p:ext>
            </p:extLst>
          </p:nvPr>
        </p:nvGraphicFramePr>
        <p:xfrm>
          <a:off x="1963882" y="1392569"/>
          <a:ext cx="8291945" cy="4267200"/>
        </p:xfrm>
        <a:graphic>
          <a:graphicData uri="http://schemas.openxmlformats.org/drawingml/2006/table">
            <a:tbl>
              <a:tblPr/>
              <a:tblGrid>
                <a:gridCol w="6794411"/>
                <a:gridCol w="1497534"/>
              </a:tblGrid>
              <a:tr h="209550">
                <a:tc>
                  <a:txBody>
                    <a:bodyPr/>
                    <a:lstStyle/>
                    <a:p>
                      <a:pPr algn="ctr" fontAlgn="b"/>
                      <a:r>
                        <a:rPr lang="es-PE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ACTIVIDAD</a:t>
                      </a:r>
                      <a:endParaRPr lang="es-PE" sz="16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6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AVANCE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I. FASE PLANIFICACIÓN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a. Actas de Compromiso de Director Ejecutivo y Jefes. </a:t>
                      </a:r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PE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b. Designación</a:t>
                      </a:r>
                      <a:r>
                        <a:rPr lang="es-PE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de Comité  de Implementación.</a:t>
                      </a:r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PE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2012</a:t>
                      </a:r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c. Diagnóstico</a:t>
                      </a:r>
                      <a:endParaRPr lang="es-PE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PE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2013-2014</a:t>
                      </a:r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d. Plan </a:t>
                      </a:r>
                      <a:r>
                        <a:rPr lang="es-PE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 Trabajo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r>
                        <a:rPr lang="es-PE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2014-2015</a:t>
                      </a:r>
                      <a:endParaRPr lang="es-P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09550"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1" i="0" u="none" strike="noStrike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I. FASE PLANIFICACIÓN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P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550">
                <a:tc gridSpan="2">
                  <a:txBody>
                    <a:bodyPr/>
                    <a:lstStyle/>
                    <a:p>
                      <a:pPr algn="ctr" fontAlgn="b"/>
                      <a:endParaRPr lang="es-PE" sz="180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PE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COMPONENTES</a:t>
                      </a:r>
                      <a:endParaRPr lang="es-PE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PE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Ambiente de Control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Evaluación de Riesgos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Actividades de Control Gerencial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Información y Comunicación.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Supervisión y Monitoreo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s-PE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PE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Título 1"/>
          <p:cNvSpPr>
            <a:spLocks noGrp="1"/>
          </p:cNvSpPr>
          <p:nvPr>
            <p:ph type="title"/>
          </p:nvPr>
        </p:nvSpPr>
        <p:spPr>
          <a:xfrm>
            <a:off x="713509" y="228600"/>
            <a:ext cx="10515600" cy="675409"/>
          </a:xfrm>
        </p:spPr>
        <p:txBody>
          <a:bodyPr>
            <a:noAutofit/>
          </a:bodyPr>
          <a:lstStyle/>
          <a:p>
            <a:pPr algn="ctr"/>
            <a:r>
              <a:rPr lang="es-PE" sz="2800" dirty="0" smtClean="0">
                <a:latin typeface="Calibri" panose="020F0502020204030204" pitchFamily="34" charset="0"/>
              </a:rPr>
              <a:t>IMPLEMENTACIÓN DEL SISTEMA DE CONTROL INTERNO </a:t>
            </a:r>
            <a:br>
              <a:rPr lang="es-PE" sz="2800" dirty="0" smtClean="0">
                <a:latin typeface="Calibri" panose="020F0502020204030204" pitchFamily="34" charset="0"/>
              </a:rPr>
            </a:br>
            <a:r>
              <a:rPr lang="es-PE" sz="2800" dirty="0" smtClean="0">
                <a:latin typeface="Calibri" panose="020F0502020204030204" pitchFamily="34" charset="0"/>
              </a:rPr>
              <a:t>PENSIÓN 65 – ESTADO ACTUAL </a:t>
            </a:r>
            <a:endParaRPr lang="es-PE" sz="2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974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01536" y="249382"/>
            <a:ext cx="7634003" cy="789709"/>
          </a:xfrm>
        </p:spPr>
        <p:txBody>
          <a:bodyPr>
            <a:normAutofit/>
          </a:bodyPr>
          <a:lstStyle/>
          <a:p>
            <a:pPr algn="ctr"/>
            <a:r>
              <a:rPr lang="es-PE" sz="3600" b="1" dirty="0" smtClean="0"/>
              <a:t>CONTROL GUBERNAMENTAL </a:t>
            </a:r>
            <a:endParaRPr lang="es-PE" sz="3600" dirty="0"/>
          </a:p>
        </p:txBody>
      </p:sp>
      <p:sp>
        <p:nvSpPr>
          <p:cNvPr id="5" name="CuadroTexto 4"/>
          <p:cNvSpPr txBox="1"/>
          <p:nvPr/>
        </p:nvSpPr>
        <p:spPr>
          <a:xfrm>
            <a:off x="8051991" y="1284566"/>
            <a:ext cx="14835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Planeamiento</a:t>
            </a:r>
            <a:endParaRPr lang="es-PE" dirty="0"/>
          </a:p>
        </p:txBody>
      </p:sp>
      <p:sp>
        <p:nvSpPr>
          <p:cNvPr id="8" name="CuadroTexto 7"/>
          <p:cNvSpPr txBox="1"/>
          <p:nvPr/>
        </p:nvSpPr>
        <p:spPr>
          <a:xfrm>
            <a:off x="9860276" y="2551234"/>
            <a:ext cx="1396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Organización</a:t>
            </a:r>
            <a:endParaRPr lang="es-PE" dirty="0"/>
          </a:p>
        </p:txBody>
      </p:sp>
      <p:sp>
        <p:nvSpPr>
          <p:cNvPr id="9" name="CuadroTexto 8"/>
          <p:cNvSpPr txBox="1"/>
          <p:nvPr/>
        </p:nvSpPr>
        <p:spPr>
          <a:xfrm>
            <a:off x="8405158" y="3854005"/>
            <a:ext cx="10649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Dirección</a:t>
            </a:r>
            <a:endParaRPr lang="es-PE" dirty="0"/>
          </a:p>
        </p:txBody>
      </p:sp>
      <p:sp>
        <p:nvSpPr>
          <p:cNvPr id="10" name="CuadroTexto 9"/>
          <p:cNvSpPr txBox="1"/>
          <p:nvPr/>
        </p:nvSpPr>
        <p:spPr>
          <a:xfrm>
            <a:off x="6804723" y="2569285"/>
            <a:ext cx="877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Control</a:t>
            </a:r>
            <a:endParaRPr lang="es-PE" dirty="0"/>
          </a:p>
        </p:txBody>
      </p:sp>
      <p:pic>
        <p:nvPicPr>
          <p:cNvPr id="2054" name="Picture 6" descr="http://www.mdc.edu/main/images/arrows_circle_tcm6-6533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9046" y="1469232"/>
            <a:ext cx="2569439" cy="2569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ángulo 6"/>
          <p:cNvSpPr/>
          <p:nvPr/>
        </p:nvSpPr>
        <p:spPr>
          <a:xfrm>
            <a:off x="1005273" y="4364498"/>
            <a:ext cx="1071781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altLang="es-PE" sz="2000" b="1" i="1" dirty="0" smtClean="0"/>
              <a:t>CONTROL GUBERNAMENTAL:</a:t>
            </a:r>
          </a:p>
          <a:p>
            <a:pPr algn="just"/>
            <a:r>
              <a:rPr lang="es-MX" sz="2000" dirty="0"/>
              <a:t>C</a:t>
            </a:r>
            <a:r>
              <a:rPr lang="es-MX" sz="2000" dirty="0" smtClean="0"/>
              <a:t>onsiste </a:t>
            </a:r>
            <a:r>
              <a:rPr lang="es-MX" sz="2000" dirty="0"/>
              <a:t>en la supervisión, vigilancia y verificación de los actos y resultados de la gestión pública, cumplimiento de las normas legales, y  lineamientos de política y planes de </a:t>
            </a:r>
            <a:r>
              <a:rPr lang="es-MX" sz="2000" dirty="0" smtClean="0"/>
              <a:t>acción y </a:t>
            </a:r>
            <a:r>
              <a:rPr lang="es-MX" sz="2000" dirty="0"/>
              <a:t>tiene un doble rol: </a:t>
            </a:r>
            <a:r>
              <a:rPr lang="es-MX" sz="2000" dirty="0" smtClean="0"/>
              <a:t>interno </a:t>
            </a:r>
            <a:r>
              <a:rPr lang="es-MX" sz="2000" dirty="0"/>
              <a:t>y </a:t>
            </a:r>
            <a:r>
              <a:rPr lang="es-MX" sz="2000" dirty="0" smtClean="0"/>
              <a:t>externo</a:t>
            </a:r>
            <a:r>
              <a:rPr lang="es-MX" sz="2000" dirty="0"/>
              <a:t>. </a:t>
            </a:r>
          </a:p>
          <a:p>
            <a:pPr algn="just"/>
            <a:endParaRPr lang="es-ES" altLang="es-PE" sz="2000" dirty="0"/>
          </a:p>
        </p:txBody>
      </p:sp>
      <p:sp>
        <p:nvSpPr>
          <p:cNvPr id="14" name="Rectángulo 13"/>
          <p:cNvSpPr/>
          <p:nvPr/>
        </p:nvSpPr>
        <p:spPr>
          <a:xfrm>
            <a:off x="1005273" y="1735626"/>
            <a:ext cx="553060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_tradnl" altLang="es-PE" sz="2000" b="1" i="1" dirty="0" smtClean="0"/>
              <a:t>CONTROL:</a:t>
            </a:r>
          </a:p>
          <a:p>
            <a:pPr algn="just"/>
            <a:r>
              <a:rPr lang="es-ES_tradnl" altLang="es-PE" sz="2000" dirty="0" smtClean="0"/>
              <a:t>Se define como “la medición y corrección del </a:t>
            </a:r>
            <a:r>
              <a:rPr lang="es-ES_tradnl" altLang="es-PE" sz="2000" b="1" dirty="0" smtClean="0"/>
              <a:t>desempeño</a:t>
            </a:r>
            <a:r>
              <a:rPr lang="es-ES_tradnl" altLang="es-PE" sz="2000" dirty="0" smtClean="0"/>
              <a:t>, a fin de garantizar que se ha cumplido los </a:t>
            </a:r>
            <a:r>
              <a:rPr lang="es-ES_tradnl" altLang="es-PE" sz="2000" b="1" dirty="0" smtClean="0"/>
              <a:t>objetivos</a:t>
            </a:r>
            <a:r>
              <a:rPr lang="es-ES_tradnl" altLang="es-PE" sz="2000" dirty="0" smtClean="0"/>
              <a:t> de la organización y los </a:t>
            </a:r>
            <a:r>
              <a:rPr lang="es-ES_tradnl" altLang="es-PE" sz="2000" b="1" dirty="0" smtClean="0"/>
              <a:t>planes</a:t>
            </a:r>
            <a:r>
              <a:rPr lang="es-ES_tradnl" altLang="es-PE" sz="2000" dirty="0" smtClean="0"/>
              <a:t> ideados para alcanzarlos</a:t>
            </a:r>
            <a:r>
              <a:rPr lang="es-ES_tradnl" altLang="es-PE" dirty="0" smtClean="0">
                <a:latin typeface="Arial" panose="020B0604020202020204" pitchFamily="34" charset="0"/>
              </a:rPr>
              <a:t>”</a:t>
            </a:r>
            <a:endParaRPr lang="es-ES" altLang="es-P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78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1 CuadroTexto"/>
          <p:cNvSpPr txBox="1">
            <a:spLocks noChangeArrowheads="1"/>
          </p:cNvSpPr>
          <p:nvPr/>
        </p:nvSpPr>
        <p:spPr bwMode="auto">
          <a:xfrm>
            <a:off x="1403879" y="44045"/>
            <a:ext cx="93550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PE" sz="3600" b="1" dirty="0">
                <a:solidFill>
                  <a:srgbClr val="002060"/>
                </a:solidFill>
              </a:rPr>
              <a:t>EL CONTROL </a:t>
            </a:r>
            <a:r>
              <a:rPr lang="es-PE" sz="3600" b="1" dirty="0" smtClean="0">
                <a:solidFill>
                  <a:srgbClr val="002060"/>
                </a:solidFill>
              </a:rPr>
              <a:t>GUBERNAMENTAL EN EL PERÚ</a:t>
            </a:r>
            <a:endParaRPr lang="es-PE" sz="3600" b="1" dirty="0">
              <a:solidFill>
                <a:srgbClr val="002060"/>
              </a:solidFill>
            </a:endParaRPr>
          </a:p>
        </p:txBody>
      </p:sp>
      <p:grpSp>
        <p:nvGrpSpPr>
          <p:cNvPr id="3" name="101 Grupo"/>
          <p:cNvGrpSpPr>
            <a:grpSpLocks/>
          </p:cNvGrpSpPr>
          <p:nvPr/>
        </p:nvGrpSpPr>
        <p:grpSpPr bwMode="auto">
          <a:xfrm>
            <a:off x="1933342" y="1238270"/>
            <a:ext cx="8593981" cy="5081422"/>
            <a:chOff x="95261" y="1037850"/>
            <a:chExt cx="6276939" cy="5081232"/>
          </a:xfrm>
        </p:grpSpPr>
        <p:grpSp>
          <p:nvGrpSpPr>
            <p:cNvPr id="4" name="99 Grupo"/>
            <p:cNvGrpSpPr>
              <a:grpSpLocks/>
            </p:cNvGrpSpPr>
            <p:nvPr/>
          </p:nvGrpSpPr>
          <p:grpSpPr bwMode="auto">
            <a:xfrm>
              <a:off x="95261" y="1484784"/>
              <a:ext cx="3742863" cy="3887922"/>
              <a:chOff x="95261" y="1484784"/>
              <a:chExt cx="3742863" cy="3887922"/>
            </a:xfrm>
          </p:grpSpPr>
          <p:sp>
            <p:nvSpPr>
              <p:cNvPr id="31" name="Rectangle 2"/>
              <p:cNvSpPr>
                <a:spLocks noChangeArrowheads="1"/>
              </p:cNvSpPr>
              <p:nvPr/>
            </p:nvSpPr>
            <p:spPr bwMode="auto">
              <a:xfrm>
                <a:off x="95261" y="2936495"/>
                <a:ext cx="1617740" cy="950511"/>
              </a:xfrm>
              <a:prstGeom prst="rect">
                <a:avLst/>
              </a:prstGeom>
              <a:solidFill>
                <a:srgbClr val="00B0F0"/>
              </a:solidFill>
              <a:ln>
                <a:solidFill>
                  <a:srgbClr val="F7F6C8"/>
                </a:solidFill>
                <a:headEnd type="none" w="sm" len="sm"/>
                <a:tailEnd type="none" w="sm" len="sm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65100" prst="coolSlant"/>
              </a:sp3d>
              <a:ex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Gubernamental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2" name="Rectangle 3"/>
              <p:cNvSpPr>
                <a:spLocks noChangeArrowheads="1"/>
              </p:cNvSpPr>
              <p:nvPr/>
            </p:nvSpPr>
            <p:spPr bwMode="auto">
              <a:xfrm>
                <a:off x="2339752" y="1484784"/>
                <a:ext cx="1445774" cy="864097"/>
              </a:xfrm>
              <a:prstGeom prst="rect">
                <a:avLst/>
              </a:prstGeom>
              <a:solidFill>
                <a:srgbClr val="00B0F0"/>
              </a:solidFill>
              <a:ln>
                <a:headEnd type="none" w="sm" len="sm"/>
                <a:tailEnd type="none" w="sm" len="sm"/>
              </a:ln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Interno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33" name="Rectangle 7"/>
              <p:cNvSpPr>
                <a:spLocks noChangeArrowheads="1"/>
              </p:cNvSpPr>
              <p:nvPr/>
            </p:nvSpPr>
            <p:spPr bwMode="auto">
              <a:xfrm>
                <a:off x="2411760" y="4581128"/>
                <a:ext cx="1426364" cy="791578"/>
              </a:xfrm>
              <a:prstGeom prst="rect">
                <a:avLst/>
              </a:prstGeom>
              <a:solidFill>
                <a:srgbClr val="00B0F0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Control </a:t>
                </a:r>
              </a:p>
              <a:p>
                <a:pPr algn="ctr" eaLnBrk="0" hangingPunct="0">
                  <a:defRPr/>
                </a:pPr>
                <a:r>
                  <a:rPr lang="es-MX" sz="2000" b="1" dirty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Externo</a:t>
                </a:r>
                <a:endParaRPr lang="es-ES" sz="2000" b="1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4593279" y="1037850"/>
              <a:ext cx="1726094" cy="603294"/>
            </a:xfrm>
            <a:prstGeom prst="rect">
              <a:avLst/>
            </a:prstGeom>
            <a:solidFill>
              <a:srgbClr val="00B0F0"/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</a:p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Previo</a:t>
              </a:r>
              <a:endParaRPr lang="es-ES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4572000" y="2492896"/>
              <a:ext cx="1728192" cy="576064"/>
            </a:xfrm>
            <a:prstGeom prst="rect">
              <a:avLst/>
            </a:prstGeom>
            <a:solidFill>
              <a:srgbClr val="00B0F0"/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</a:p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Posterior</a:t>
              </a:r>
              <a:endParaRPr lang="es-ES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Rectangle 3"/>
            <p:cNvSpPr>
              <a:spLocks noChangeArrowheads="1"/>
            </p:cNvSpPr>
            <p:nvPr/>
          </p:nvSpPr>
          <p:spPr bwMode="auto">
            <a:xfrm>
              <a:off x="4572000" y="1772816"/>
              <a:ext cx="1728192" cy="576064"/>
            </a:xfrm>
            <a:prstGeom prst="rect">
              <a:avLst/>
            </a:prstGeom>
            <a:solidFill>
              <a:srgbClr val="00B0F0"/>
            </a:solidFill>
            <a:ln>
              <a:headEnd type="none" w="sm" len="sm"/>
              <a:tailEnd type="none" w="sm" len="sm"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  <a:ex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eaLnBrk="0" hangingPunct="0">
                <a:defRPr/>
              </a:pPr>
              <a:r>
                <a:rPr lang="es-MX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Control Interno</a:t>
              </a:r>
              <a:endParaRPr lang="es-ES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  <a:p>
              <a:pPr algn="ctr" eaLnBrk="0" hangingPunct="0">
                <a:defRPr/>
              </a:pPr>
              <a:r>
                <a:rPr lang="es-ES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rPr>
                <a:t>Simultáneo</a:t>
              </a:r>
              <a:endParaRPr lang="es-MX" sz="1600" b="1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8" name="100 Grupo"/>
            <p:cNvGrpSpPr>
              <a:grpSpLocks/>
            </p:cNvGrpSpPr>
            <p:nvPr/>
          </p:nvGrpSpPr>
          <p:grpSpPr bwMode="auto">
            <a:xfrm>
              <a:off x="4572000" y="3789041"/>
              <a:ext cx="1800200" cy="2330041"/>
              <a:chOff x="4572000" y="3789041"/>
              <a:chExt cx="1800200" cy="2330041"/>
            </a:xfrm>
          </p:grpSpPr>
          <p:sp>
            <p:nvSpPr>
              <p:cNvPr id="25" name="Rectangle 3"/>
              <p:cNvSpPr>
                <a:spLocks noChangeArrowheads="1"/>
              </p:cNvSpPr>
              <p:nvPr/>
            </p:nvSpPr>
            <p:spPr bwMode="auto">
              <a:xfrm>
                <a:off x="4572000" y="3789041"/>
                <a:ext cx="1728192" cy="570319"/>
              </a:xfrm>
              <a:prstGeom prst="rect">
                <a:avLst/>
              </a:prstGeom>
              <a:solidFill>
                <a:srgbClr val="00B0F0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endParaRPr lang="es-MX" sz="1600" b="1" dirty="0" smtClean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  <a:p>
                <a:pPr algn="ctr" eaLnBrk="0" hangingPunct="0">
                  <a:defRPr/>
                </a:pPr>
                <a:r>
                  <a:rPr lang="es-MX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Control </a:t>
                </a: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Externo</a:t>
                </a:r>
              </a:p>
              <a:p>
                <a:pPr algn="ctr">
                  <a:defRPr/>
                </a:pPr>
                <a:r>
                  <a:rPr lang="es-MX" sz="1600" b="1" dirty="0" smtClean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Previo</a:t>
                </a:r>
                <a:endParaRPr lang="es-ES" sz="1050" b="1" dirty="0">
                  <a:solidFill>
                    <a:schemeClr val="tx2">
                      <a:lumMod val="75000"/>
                    </a:schemeClr>
                  </a:solidFill>
                  <a:latin typeface="Garamond" pitchFamily="18" charset="0"/>
                </a:endParaRPr>
              </a:p>
              <a:p>
                <a:pPr algn="ctr" eaLnBrk="0" hangingPunct="0">
                  <a:defRPr/>
                </a:pPr>
                <a:endParaRPr lang="es-ES" sz="105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6" name="Rectangle 7"/>
              <p:cNvSpPr>
                <a:spLocks noChangeArrowheads="1"/>
              </p:cNvSpPr>
              <p:nvPr/>
            </p:nvSpPr>
            <p:spPr bwMode="auto">
              <a:xfrm>
                <a:off x="4601853" y="4539078"/>
                <a:ext cx="1740494" cy="725319"/>
              </a:xfrm>
              <a:prstGeom prst="rect">
                <a:avLst/>
              </a:prstGeom>
              <a:solidFill>
                <a:srgbClr val="00B0F0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Control Externo</a:t>
                </a:r>
              </a:p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Simultaneo</a:t>
                </a:r>
                <a:endParaRPr lang="es-ES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7" name="Rectangle 10"/>
              <p:cNvSpPr>
                <a:spLocks noChangeArrowheads="1"/>
              </p:cNvSpPr>
              <p:nvPr/>
            </p:nvSpPr>
            <p:spPr bwMode="auto">
              <a:xfrm>
                <a:off x="4572000" y="5460026"/>
                <a:ext cx="1800200" cy="659056"/>
              </a:xfrm>
              <a:prstGeom prst="rect">
                <a:avLst/>
              </a:prstGeom>
              <a:solidFill>
                <a:srgbClr val="00B0F0"/>
              </a:solidFill>
              <a:ln>
                <a:headEnd type="none" w="sm" len="sm"/>
                <a:tailEnd type="none" w="sm" len="sm"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  <a:extLst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Control  Externo </a:t>
                </a:r>
              </a:p>
              <a:p>
                <a:pPr algn="ctr" eaLnBrk="0" hangingPunct="0">
                  <a:defRPr/>
                </a:pPr>
                <a:r>
                  <a:rPr lang="es-MX" sz="1600" b="1" dirty="0">
                    <a:solidFill>
                      <a:schemeClr val="tx2">
                        <a:lumMod val="75000"/>
                      </a:schemeClr>
                    </a:solidFill>
                    <a:latin typeface="Arial" pitchFamily="34" charset="0"/>
                    <a:cs typeface="Arial" pitchFamily="34" charset="0"/>
                  </a:rPr>
                  <a:t>Posterior</a:t>
                </a:r>
                <a:endParaRPr lang="es-ES" sz="1600" b="1" dirty="0">
                  <a:solidFill>
                    <a:schemeClr val="tx2">
                      <a:lumMod val="75000"/>
                    </a:schemeClr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36" name="Flecha derecha 35"/>
          <p:cNvSpPr/>
          <p:nvPr/>
        </p:nvSpPr>
        <p:spPr>
          <a:xfrm>
            <a:off x="4148247" y="3363366"/>
            <a:ext cx="1793997" cy="49778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sp>
        <p:nvSpPr>
          <p:cNvPr id="37" name="Flecha izquierda y derecha 36"/>
          <p:cNvSpPr/>
          <p:nvPr/>
        </p:nvSpPr>
        <p:spPr>
          <a:xfrm rot="5400000">
            <a:off x="5024197" y="3329507"/>
            <a:ext cx="1573295" cy="489658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/>
          </a:p>
        </p:txBody>
      </p:sp>
      <p:cxnSp>
        <p:nvCxnSpPr>
          <p:cNvPr id="39" name="Conector recto 38"/>
          <p:cNvCxnSpPr>
            <a:stCxn id="32" idx="3"/>
          </p:cNvCxnSpPr>
          <p:nvPr/>
        </p:nvCxnSpPr>
        <p:spPr>
          <a:xfrm flipV="1">
            <a:off x="6985815" y="2117285"/>
            <a:ext cx="77486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cto 40"/>
          <p:cNvCxnSpPr/>
          <p:nvPr/>
        </p:nvCxnSpPr>
        <p:spPr>
          <a:xfrm>
            <a:off x="7666892" y="1410666"/>
            <a:ext cx="0" cy="1442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cto de flecha 42"/>
          <p:cNvCxnSpPr/>
          <p:nvPr/>
        </p:nvCxnSpPr>
        <p:spPr>
          <a:xfrm flipV="1">
            <a:off x="7664019" y="1358699"/>
            <a:ext cx="304801" cy="136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de flecha 44"/>
          <p:cNvCxnSpPr/>
          <p:nvPr/>
        </p:nvCxnSpPr>
        <p:spPr>
          <a:xfrm>
            <a:off x="7666892" y="2853002"/>
            <a:ext cx="3019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/>
          <p:cNvCxnSpPr/>
          <p:nvPr/>
        </p:nvCxnSpPr>
        <p:spPr>
          <a:xfrm>
            <a:off x="7700625" y="2117285"/>
            <a:ext cx="3019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/>
          <p:cNvCxnSpPr/>
          <p:nvPr/>
        </p:nvCxnSpPr>
        <p:spPr>
          <a:xfrm>
            <a:off x="7666892" y="4237819"/>
            <a:ext cx="0" cy="16453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49"/>
          <p:cNvCxnSpPr/>
          <p:nvPr/>
        </p:nvCxnSpPr>
        <p:spPr>
          <a:xfrm flipV="1">
            <a:off x="6964044" y="5060489"/>
            <a:ext cx="774862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de flecha 52"/>
          <p:cNvCxnSpPr/>
          <p:nvPr/>
        </p:nvCxnSpPr>
        <p:spPr>
          <a:xfrm>
            <a:off x="7666892" y="4232111"/>
            <a:ext cx="3019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de flecha 54"/>
          <p:cNvCxnSpPr/>
          <p:nvPr/>
        </p:nvCxnSpPr>
        <p:spPr>
          <a:xfrm>
            <a:off x="7700625" y="5060488"/>
            <a:ext cx="3019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de flecha 56"/>
          <p:cNvCxnSpPr/>
          <p:nvPr/>
        </p:nvCxnSpPr>
        <p:spPr>
          <a:xfrm>
            <a:off x="7666892" y="5877450"/>
            <a:ext cx="30192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932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Marcador de contenido"/>
          <p:cNvPicPr>
            <a:picLocks noChangeArrowheads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739" y="961291"/>
            <a:ext cx="10175630" cy="5580185"/>
          </a:xfrm>
          <a:prstGeom prst="rect">
            <a:avLst/>
          </a:prstGeom>
          <a:noFill/>
          <a:ln>
            <a:noFill/>
          </a:ln>
          <a:effectLst>
            <a:glow rad="127000">
              <a:schemeClr val="accent4">
                <a:lumMod val="60000"/>
                <a:lumOff val="40000"/>
              </a:schemeClr>
            </a:glow>
            <a:outerShdw blurRad="50800" dist="50800" dir="5400000" algn="ctr" rotWithShape="0">
              <a:schemeClr val="accent2">
                <a:lumMod val="40000"/>
                <a:lumOff val="6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ítulo 1"/>
          <p:cNvSpPr txBox="1">
            <a:spLocks/>
          </p:cNvSpPr>
          <p:nvPr/>
        </p:nvSpPr>
        <p:spPr>
          <a:xfrm>
            <a:off x="2089105" y="0"/>
            <a:ext cx="7634003" cy="78970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PE" sz="3600" b="1" dirty="0" smtClean="0"/>
              <a:t>BASE LEGAL</a:t>
            </a:r>
            <a:endParaRPr lang="es-PE" sz="3600" dirty="0"/>
          </a:p>
        </p:txBody>
      </p:sp>
    </p:spTree>
    <p:extLst>
      <p:ext uri="{BB962C8B-B14F-4D97-AF65-F5344CB8AC3E}">
        <p14:creationId xmlns:p14="http://schemas.microsoft.com/office/powerpoint/2010/main" val="52842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199" y="867508"/>
            <a:ext cx="10884877" cy="5603630"/>
          </a:xfrm>
        </p:spPr>
        <p:txBody>
          <a:bodyPr>
            <a:normAutofit fontScale="55000" lnSpcReduction="20000"/>
          </a:bodyPr>
          <a:lstStyle/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s-MX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s-MX" sz="4000" dirty="0" smtClean="0">
                <a:ea typeface="Tahoma" pitchFamily="34" charset="0"/>
                <a:cs typeface="Tahoma" pitchFamily="34" charset="0"/>
              </a:rPr>
              <a:t>Es </a:t>
            </a:r>
            <a:r>
              <a:rPr lang="es-MX" sz="4000" dirty="0">
                <a:ea typeface="Tahoma" pitchFamily="34" charset="0"/>
                <a:cs typeface="Tahoma" pitchFamily="34" charset="0"/>
              </a:rPr>
              <a:t>inherente a todos los niveles de dirección, gerencia y funcionarios de las entidades </a:t>
            </a:r>
            <a:r>
              <a:rPr lang="es-MX" sz="4000" dirty="0" smtClean="0">
                <a:ea typeface="Tahoma" pitchFamily="34" charset="0"/>
                <a:cs typeface="Tahoma" pitchFamily="34" charset="0"/>
              </a:rPr>
              <a:t>gubernamentales.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es-MX" sz="4000" dirty="0" smtClean="0">
              <a:ea typeface="Tahoma" pitchFamily="34" charset="0"/>
              <a:cs typeface="Tahoma" pitchFamily="34" charset="0"/>
            </a:endParaRPr>
          </a:p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s-MX" sz="4000" dirty="0" smtClean="0">
                <a:ea typeface="Tahoma" pitchFamily="34" charset="0"/>
                <a:cs typeface="Tahoma" pitchFamily="34" charset="0"/>
              </a:rPr>
              <a:t>Es </a:t>
            </a:r>
            <a:r>
              <a:rPr lang="es-MX" sz="4000" dirty="0">
                <a:ea typeface="Tahoma" pitchFamily="34" charset="0"/>
                <a:cs typeface="Tahoma" pitchFamily="34" charset="0"/>
              </a:rPr>
              <a:t>una forma de medir, el esfuerzo con relación a las metas y/o actividades a ser cumplidas por una entidad y comprobar si estas se están logrando o no.</a:t>
            </a:r>
          </a:p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endParaRPr lang="es-ES" sz="4000" dirty="0">
              <a:ea typeface="Tahoma" pitchFamily="34" charset="0"/>
              <a:cs typeface="Tahoma" pitchFamily="34" charset="0"/>
            </a:endParaRPr>
          </a:p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s-ES" sz="4000" dirty="0" smtClean="0">
                <a:ea typeface="Tahoma" pitchFamily="34" charset="0"/>
                <a:cs typeface="Tahoma" pitchFamily="34" charset="0"/>
              </a:rPr>
              <a:t>Comprende </a:t>
            </a:r>
            <a:r>
              <a:rPr lang="es-ES" sz="4000" dirty="0">
                <a:ea typeface="Tahoma" pitchFamily="34" charset="0"/>
                <a:cs typeface="Tahoma" pitchFamily="34" charset="0"/>
              </a:rPr>
              <a:t>las acciones de cautela </a:t>
            </a:r>
            <a:r>
              <a:rPr lang="es-ES" sz="4000" b="1" u="sng" dirty="0">
                <a:ea typeface="Tahoma" pitchFamily="34" charset="0"/>
                <a:cs typeface="Tahoma" pitchFamily="34" charset="0"/>
              </a:rPr>
              <a:t>previa</a:t>
            </a:r>
            <a:r>
              <a:rPr lang="es-ES" sz="4000" dirty="0">
                <a:ea typeface="Tahoma" pitchFamily="34" charset="0"/>
                <a:cs typeface="Tahoma" pitchFamily="34" charset="0"/>
              </a:rPr>
              <a:t>, </a:t>
            </a:r>
            <a:r>
              <a:rPr lang="es-ES" sz="4000" b="1" u="sng" dirty="0">
                <a:ea typeface="Tahoma" pitchFamily="34" charset="0"/>
                <a:cs typeface="Tahoma" pitchFamily="34" charset="0"/>
              </a:rPr>
              <a:t>simultánea</a:t>
            </a:r>
            <a:r>
              <a:rPr lang="es-ES" sz="4000" dirty="0">
                <a:ea typeface="Tahoma" pitchFamily="34" charset="0"/>
                <a:cs typeface="Tahoma" pitchFamily="34" charset="0"/>
              </a:rPr>
              <a:t> y de verificación </a:t>
            </a:r>
            <a:r>
              <a:rPr lang="es-ES" sz="4000" b="1" u="sng" dirty="0">
                <a:ea typeface="Tahoma" pitchFamily="34" charset="0"/>
                <a:cs typeface="Tahoma" pitchFamily="34" charset="0"/>
              </a:rPr>
              <a:t>posterior</a:t>
            </a:r>
            <a:r>
              <a:rPr lang="es-ES" sz="4000" dirty="0">
                <a:ea typeface="Tahoma" pitchFamily="34" charset="0"/>
                <a:cs typeface="Tahoma" pitchFamily="34" charset="0"/>
              </a:rPr>
              <a:t> que realiza la entidad pública sujeta a control, con la finalidad que la gestión de sus recursos, bienes y operaciones se efectúe correcta y eficientemente</a:t>
            </a:r>
            <a:r>
              <a:rPr lang="es-ES" sz="4000" dirty="0" smtClean="0">
                <a:ea typeface="Tahoma" pitchFamily="34" charset="0"/>
                <a:cs typeface="Tahoma" pitchFamily="34" charset="0"/>
              </a:rPr>
              <a:t>.</a:t>
            </a:r>
          </a:p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endParaRPr lang="es-ES" sz="4000" dirty="0">
              <a:ea typeface="Tahoma" pitchFamily="34" charset="0"/>
              <a:cs typeface="Tahoma" pitchFamily="34" charset="0"/>
            </a:endParaRPr>
          </a:p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s-ES" sz="4000" dirty="0" smtClean="0">
                <a:ea typeface="Tahoma" pitchFamily="34" charset="0"/>
                <a:cs typeface="Tahoma" pitchFamily="34" charset="0"/>
              </a:rPr>
              <a:t>Es realizado por la gente, no son solo políticas, encuestas y formularios y se aplica en toda la organización. </a:t>
            </a:r>
            <a:endParaRPr lang="es-ES" sz="4000" dirty="0">
              <a:ea typeface="Tahoma" pitchFamily="34" charset="0"/>
              <a:cs typeface="Tahoma" pitchFamily="34" charset="0"/>
            </a:endParaRPr>
          </a:p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endParaRPr lang="es-ES" sz="4000" dirty="0">
              <a:ea typeface="Tahoma" pitchFamily="34" charset="0"/>
              <a:cs typeface="Tahoma" pitchFamily="34" charset="0"/>
            </a:endParaRPr>
          </a:p>
          <a:p>
            <a:pPr marL="187325" indent="-187325"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</a:pPr>
            <a:r>
              <a:rPr lang="es-ES" sz="4000" b="1" dirty="0">
                <a:ea typeface="Tahoma" pitchFamily="34" charset="0"/>
                <a:cs typeface="Tahoma" pitchFamily="34" charset="0"/>
              </a:rPr>
              <a:t>Es responsabilidad del Titular</a:t>
            </a:r>
            <a:r>
              <a:rPr lang="es-ES" sz="4000" dirty="0">
                <a:ea typeface="Tahoma" pitchFamily="34" charset="0"/>
                <a:cs typeface="Tahoma" pitchFamily="34" charset="0"/>
              </a:rPr>
              <a:t>, fomentar y supervisar el funcionamiento y confiabilidad del Control Interno, para evaluar la gestión y el efectivo ejercicio de la rendición de cuentas, </a:t>
            </a:r>
            <a:r>
              <a:rPr lang="es-ES" sz="4000" dirty="0" smtClean="0">
                <a:ea typeface="Tahoma" pitchFamily="34" charset="0"/>
                <a:cs typeface="Tahoma" pitchFamily="34" charset="0"/>
              </a:rPr>
              <a:t>a fin de que </a:t>
            </a:r>
            <a:r>
              <a:rPr lang="es-ES" sz="4000" dirty="0">
                <a:ea typeface="Tahoma" pitchFamily="34" charset="0"/>
                <a:cs typeface="Tahoma" pitchFamily="34" charset="0"/>
              </a:rPr>
              <a:t>contribuya al logro de la misión y objetivos</a:t>
            </a:r>
            <a:r>
              <a:rPr lang="es-ES" sz="4000" dirty="0">
                <a:solidFill>
                  <a:srgbClr val="000099"/>
                </a:solidFill>
                <a:cs typeface="Arial" charset="0"/>
              </a:rPr>
              <a:t>.</a:t>
            </a:r>
          </a:p>
          <a:p>
            <a:endParaRPr lang="es-PE" dirty="0"/>
          </a:p>
        </p:txBody>
      </p:sp>
      <p:sp>
        <p:nvSpPr>
          <p:cNvPr id="4" name="Título 3"/>
          <p:cNvSpPr>
            <a:spLocks noGrp="1"/>
          </p:cNvSpPr>
          <p:nvPr>
            <p:ph type="title"/>
          </p:nvPr>
        </p:nvSpPr>
        <p:spPr>
          <a:xfrm>
            <a:off x="1022837" y="154111"/>
            <a:ext cx="10515600" cy="713397"/>
          </a:xfrm>
        </p:spPr>
        <p:txBody>
          <a:bodyPr>
            <a:normAutofit fontScale="90000"/>
          </a:bodyPr>
          <a:lstStyle/>
          <a:p>
            <a:pPr algn="ctr"/>
            <a:r>
              <a:rPr lang="es-PE" b="1" dirty="0" smtClean="0"/>
              <a:t/>
            </a:r>
            <a:br>
              <a:rPr lang="es-PE" b="1" dirty="0" smtClean="0"/>
            </a:br>
            <a:r>
              <a:rPr lang="es-PE" sz="4000" b="1" dirty="0" smtClean="0"/>
              <a:t>CONTROL INTERNO</a:t>
            </a:r>
            <a:r>
              <a:rPr lang="es-PE" dirty="0"/>
              <a:t/>
            </a:r>
            <a:br>
              <a:rPr lang="es-PE" dirty="0"/>
            </a:b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96682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921236"/>
              </p:ext>
            </p:extLst>
          </p:nvPr>
        </p:nvGraphicFramePr>
        <p:xfrm>
          <a:off x="609600" y="867508"/>
          <a:ext cx="11230707" cy="5978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08"/>
                <a:gridCol w="3165231"/>
                <a:gridCol w="2883877"/>
                <a:gridCol w="3399691"/>
              </a:tblGrid>
              <a:tr h="824546">
                <a:tc>
                  <a:txBody>
                    <a:bodyPr/>
                    <a:lstStyle/>
                    <a:p>
                      <a:pPr algn="ctr"/>
                      <a:r>
                        <a:rPr lang="es-ES" sz="2000" b="0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Tipo de Control Interno</a:t>
                      </a:r>
                      <a:endParaRPr lang="es-ES" sz="2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5" marR="91445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Control Previo</a:t>
                      </a:r>
                      <a:endParaRPr lang="es-ES" sz="2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5" marR="91445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Control Simultáneo</a:t>
                      </a:r>
                      <a:endParaRPr lang="es-ES" sz="2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5" marR="91445"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000" b="0" baseline="0" dirty="0" smtClean="0">
                          <a:solidFill>
                            <a:schemeClr val="bg1"/>
                          </a:solidFill>
                          <a:latin typeface="+mn-lt"/>
                        </a:rPr>
                        <a:t>Control Posterior</a:t>
                      </a:r>
                      <a:endParaRPr lang="es-ES" sz="2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1445" marR="91445" marT="45725" marB="45725"/>
                </a:tc>
              </a:tr>
              <a:tr h="1578729">
                <a:tc>
                  <a:txBody>
                    <a:bodyPr/>
                    <a:lstStyle/>
                    <a:p>
                      <a:pPr algn="ctr"/>
                      <a:endParaRPr lang="es-ES" sz="1800" b="0" baseline="0" dirty="0" smtClean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algn="ctr"/>
                      <a:endParaRPr lang="es-ES" sz="1800" b="0" baseline="0" dirty="0" smtClean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es-ES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¿Qué es?</a:t>
                      </a:r>
                    </a:p>
                    <a:p>
                      <a:pPr algn="ctr"/>
                      <a:endParaRPr lang="es-PE" sz="1800" b="0" baseline="0" dirty="0" smtClean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1445" marR="91445" marT="45725" marB="45725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PE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Es el conjunto de acciones </a:t>
                      </a:r>
                      <a:r>
                        <a:rPr lang="es-ES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de cautela que se realizan antes de la ejecución de los procesos u Operaciones.</a:t>
                      </a:r>
                    </a:p>
                  </a:txBody>
                  <a:tcPr marL="91445" marR="91445" marT="45725" marB="45725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PE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Es el conjunto de acciones </a:t>
                      </a:r>
                      <a:r>
                        <a:rPr lang="es-ES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de cautela que se realizan durante la ejecución de los procesos u Operaciones.</a:t>
                      </a:r>
                    </a:p>
                  </a:txBody>
                  <a:tcPr marL="91445" marR="91445" marT="45725" marB="45725"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PE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Es el conjunto de acciones </a:t>
                      </a:r>
                      <a:r>
                        <a:rPr lang="es-ES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de cautela que se realizan después de la ejecución de los procesos u</a:t>
                      </a:r>
                    </a:p>
                    <a:p>
                      <a:pPr algn="just"/>
                      <a:r>
                        <a:rPr lang="es-ES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Operaciones</a:t>
                      </a:r>
                      <a:endParaRPr lang="es-ES" sz="1800" b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1445" marR="91445" marT="45725" marB="45725" anchor="ctr"/>
                </a:tc>
              </a:tr>
              <a:tr h="2115120">
                <a:tc>
                  <a:txBody>
                    <a:bodyPr/>
                    <a:lstStyle/>
                    <a:p>
                      <a:pPr algn="ctr"/>
                      <a:endParaRPr lang="es-ES" sz="1800" b="0" baseline="0" dirty="0" smtClean="0">
                        <a:solidFill>
                          <a:srgbClr val="0070C0"/>
                        </a:solidFill>
                        <a:latin typeface="+mn-lt"/>
                      </a:endParaRPr>
                    </a:p>
                    <a:p>
                      <a:pPr algn="ctr"/>
                      <a:r>
                        <a:rPr lang="es-ES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¿Quién lo aplica?</a:t>
                      </a:r>
                    </a:p>
                  </a:txBody>
                  <a:tcPr marL="91445" marR="91445" marT="45725" marB="45725" anchor="ctr"/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es-PE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El Titular, los funcionarios y los servidores, sobre la base de las normas que rigen las actividades de la organización, los procedimientos establecidos, los reglamentos y los planes institucionales.</a:t>
                      </a:r>
                    </a:p>
                    <a:p>
                      <a:pPr algn="ctr"/>
                      <a:endParaRPr lang="es-ES" sz="1800" b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1445" marR="91445" marT="45725" marB="45725" anchor="ctr"/>
                </a:tc>
                <a:tc hMerge="1">
                  <a:txBody>
                    <a:bodyPr/>
                    <a:lstStyle/>
                    <a:p>
                      <a:pPr algn="l"/>
                      <a:endParaRPr lang="es-E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es-ES" sz="18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El control interno posterior es ejercido por los responsables  superiores del servidor o funcionario ejecutor, en función del cumplimiento de las disposiciones establecidas, así como por el órgano de control institucional según sus planes y programas anuales.</a:t>
                      </a:r>
                      <a:endParaRPr lang="es-ES" sz="1800" b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1445" marR="91445" marT="45725" marB="45725" anchor="ctr"/>
                </a:tc>
              </a:tr>
              <a:tr h="1014896">
                <a:tc>
                  <a:txBody>
                    <a:bodyPr/>
                    <a:lstStyle/>
                    <a:p>
                      <a:pPr algn="ctr"/>
                      <a:r>
                        <a:rPr lang="es-ES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¿Cuál es su finalidad?</a:t>
                      </a:r>
                    </a:p>
                  </a:txBody>
                  <a:tcPr marL="91445" marR="91445" marT="45725" marB="45725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s-PE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Que la gestión de los recursos, bienes y operaciones de la entidad se efectúe correcta</a:t>
                      </a:r>
                    </a:p>
                    <a:p>
                      <a:pPr algn="ctr"/>
                      <a:r>
                        <a:rPr lang="es-PE" sz="1800" b="0" baseline="0" dirty="0" smtClean="0">
                          <a:solidFill>
                            <a:srgbClr val="0070C0"/>
                          </a:solidFill>
                          <a:latin typeface="+mn-lt"/>
                        </a:rPr>
                        <a:t>y eficientemente, para el logro de los objetivos y la misión institucional</a:t>
                      </a:r>
                      <a:endParaRPr lang="es-ES" sz="1800" b="0" dirty="0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91445" marR="91445" marT="45725" marB="45725" anchor="ctr"/>
                </a:tc>
                <a:tc hMerge="1">
                  <a:txBody>
                    <a:bodyPr/>
                    <a:lstStyle/>
                    <a:p>
                      <a:pPr algn="l"/>
                      <a:endParaRPr lang="es-E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/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ítulo 3"/>
          <p:cNvSpPr>
            <a:spLocks noGrp="1"/>
          </p:cNvSpPr>
          <p:nvPr>
            <p:ph type="title"/>
          </p:nvPr>
        </p:nvSpPr>
        <p:spPr>
          <a:xfrm>
            <a:off x="1022837" y="154111"/>
            <a:ext cx="10515600" cy="713397"/>
          </a:xfrm>
        </p:spPr>
        <p:txBody>
          <a:bodyPr>
            <a:normAutofit fontScale="90000"/>
          </a:bodyPr>
          <a:lstStyle/>
          <a:p>
            <a:pPr algn="ctr"/>
            <a:r>
              <a:rPr lang="es-PE" b="1" dirty="0" smtClean="0"/>
              <a:t/>
            </a:r>
            <a:br>
              <a:rPr lang="es-PE" b="1" dirty="0" smtClean="0"/>
            </a:br>
            <a:r>
              <a:rPr lang="es-PE" sz="4000" b="1" dirty="0" smtClean="0"/>
              <a:t>TIPOS DE CONTROL INTERNO</a:t>
            </a:r>
            <a:r>
              <a:rPr lang="es-PE" dirty="0"/>
              <a:t/>
            </a:r>
            <a:br>
              <a:rPr lang="es-PE" dirty="0"/>
            </a:b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33551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3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3428998" y="6356350"/>
            <a:ext cx="2895600" cy="365125"/>
          </a:xfrm>
        </p:spPr>
        <p:txBody>
          <a:bodyPr/>
          <a:lstStyle/>
          <a:p>
            <a:pPr>
              <a:defRPr/>
            </a:pPr>
            <a:fld id="{1A259F1D-E35B-45AA-B096-16D394A504E8}" type="slidenum">
              <a:rPr lang="es-PE"/>
              <a:pPr>
                <a:defRPr/>
              </a:pPr>
              <a:t>7</a:t>
            </a:fld>
            <a:endParaRPr lang="es-PE"/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484186" y="5445125"/>
            <a:ext cx="15478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PE" sz="12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1992</a:t>
            </a:r>
            <a:endParaRPr kumimoji="0" lang="es-ES" sz="12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 flipV="1">
            <a:off x="916358" y="1472345"/>
            <a:ext cx="9890188" cy="3964049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1852611" y="5013325"/>
            <a:ext cx="9763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GB" sz="12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2002</a:t>
            </a: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1563686" y="4941888"/>
            <a:ext cx="1265237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2914647" y="4437063"/>
            <a:ext cx="165417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PE" sz="12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2004</a:t>
            </a:r>
            <a:endParaRPr kumimoji="0" lang="en-GB" sz="1200" b="1" baseline="30000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 flipV="1">
            <a:off x="3076573" y="4346575"/>
            <a:ext cx="971550" cy="190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5836442" y="3423018"/>
            <a:ext cx="9763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2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2008</a:t>
            </a:r>
            <a:endParaRPr kumimoji="0" lang="en-GB" sz="12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5505448" y="3368586"/>
            <a:ext cx="1007839" cy="3175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555623" y="5805488"/>
            <a:ext cx="20875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PE" sz="1200" dirty="0">
                <a:latin typeface="Verdana" pitchFamily="34" charset="0"/>
              </a:rPr>
              <a:t>COSO I</a:t>
            </a:r>
          </a:p>
          <a:p>
            <a:pPr eaLnBrk="1" hangingPunct="1"/>
            <a:r>
              <a:rPr lang="es-PE" sz="1200" dirty="0">
                <a:latin typeface="Verdana" pitchFamily="34" charset="0"/>
              </a:rPr>
              <a:t>Control Interno Marco Integrado</a:t>
            </a:r>
          </a:p>
          <a:p>
            <a:pPr eaLnBrk="1" hangingPunct="1"/>
            <a:r>
              <a:rPr lang="es-PE" sz="1200" dirty="0">
                <a:latin typeface="Verdana" pitchFamily="34" charset="0"/>
              </a:rPr>
              <a:t>(Comisión </a:t>
            </a:r>
            <a:r>
              <a:rPr lang="es-PE" sz="1200" dirty="0" err="1">
                <a:latin typeface="Verdana" pitchFamily="34" charset="0"/>
              </a:rPr>
              <a:t>Treadway</a:t>
            </a:r>
            <a:r>
              <a:rPr lang="es-PE" sz="1200" dirty="0">
                <a:latin typeface="Verdana" pitchFamily="34" charset="0"/>
              </a:rPr>
              <a:t>)</a:t>
            </a:r>
            <a:endParaRPr lang="es-ES" sz="1200" dirty="0">
              <a:latin typeface="Verdana" pitchFamily="34" charset="0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174559" y="3606433"/>
            <a:ext cx="14398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PE" sz="1200" dirty="0">
                <a:latin typeface="Verdana" pitchFamily="34" charset="0"/>
              </a:rPr>
              <a:t>Ley Marco Modernización del Estado Ley Nº 27658</a:t>
            </a:r>
            <a:endParaRPr lang="es-ES" sz="1200" dirty="0">
              <a:latin typeface="Verdana" pitchFamily="34" charset="0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2932111" y="5734050"/>
            <a:ext cx="19446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200">
                <a:latin typeface="Verdana" pitchFamily="34" charset="0"/>
              </a:rPr>
              <a:t>Ley Orgánica del Sistema Nacional de Control y de la Contraloría General de la República Nº 27785 - CGR</a:t>
            </a: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538037" y="3200906"/>
            <a:ext cx="173018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200" dirty="0">
                <a:latin typeface="Verdana" pitchFamily="34" charset="0"/>
              </a:rPr>
              <a:t>C</a:t>
            </a:r>
            <a:r>
              <a:rPr lang="es-PE" sz="1200" dirty="0">
                <a:latin typeface="Verdana" pitchFamily="34" charset="0"/>
              </a:rPr>
              <a:t>OSO II</a:t>
            </a:r>
          </a:p>
          <a:p>
            <a:pPr eaLnBrk="1" hangingPunct="1"/>
            <a:r>
              <a:rPr lang="es-PE" sz="1200" dirty="0">
                <a:latin typeface="Verdana" pitchFamily="34" charset="0"/>
              </a:rPr>
              <a:t>Gestión de Riesgos</a:t>
            </a:r>
          </a:p>
          <a:p>
            <a:pPr eaLnBrk="1" hangingPunct="1"/>
            <a:r>
              <a:rPr lang="es-PE" sz="1200" dirty="0" smtClean="0">
                <a:latin typeface="Verdana" pitchFamily="34" charset="0"/>
              </a:rPr>
              <a:t>Corporativos-Marco </a:t>
            </a:r>
            <a:r>
              <a:rPr lang="es-PE" sz="1200" dirty="0">
                <a:latin typeface="Verdana" pitchFamily="34" charset="0"/>
              </a:rPr>
              <a:t>Integrado</a:t>
            </a:r>
          </a:p>
          <a:p>
            <a:pPr eaLnBrk="1" hangingPunct="1"/>
            <a:endParaRPr lang="es-ES" sz="1200" dirty="0">
              <a:latin typeface="Verdana" pitchFamily="34" charset="0"/>
            </a:endParaRPr>
          </a:p>
        </p:txBody>
      </p:sp>
      <p:sp>
        <p:nvSpPr>
          <p:cNvPr id="17" name="Line 23"/>
          <p:cNvSpPr>
            <a:spLocks noChangeShapeType="1"/>
          </p:cNvSpPr>
          <p:nvPr/>
        </p:nvSpPr>
        <p:spPr bwMode="auto">
          <a:xfrm flipH="1" flipV="1">
            <a:off x="1636710" y="5643562"/>
            <a:ext cx="395287" cy="377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18" name="Line 24"/>
          <p:cNvSpPr>
            <a:spLocks noChangeShapeType="1"/>
          </p:cNvSpPr>
          <p:nvPr/>
        </p:nvSpPr>
        <p:spPr bwMode="auto">
          <a:xfrm>
            <a:off x="1131886" y="4292600"/>
            <a:ext cx="769937" cy="5476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19" name="Line 25"/>
          <p:cNvSpPr>
            <a:spLocks noChangeShapeType="1"/>
          </p:cNvSpPr>
          <p:nvPr/>
        </p:nvSpPr>
        <p:spPr bwMode="auto">
          <a:xfrm flipH="1" flipV="1">
            <a:off x="2644773" y="5229224"/>
            <a:ext cx="539748" cy="49289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20" name="Line 26"/>
          <p:cNvSpPr>
            <a:spLocks noChangeShapeType="1"/>
          </p:cNvSpPr>
          <p:nvPr/>
        </p:nvSpPr>
        <p:spPr bwMode="auto">
          <a:xfrm>
            <a:off x="2789236" y="3860800"/>
            <a:ext cx="6477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21" name="Line 30"/>
          <p:cNvSpPr>
            <a:spLocks noChangeShapeType="1"/>
          </p:cNvSpPr>
          <p:nvPr/>
        </p:nvSpPr>
        <p:spPr bwMode="auto">
          <a:xfrm>
            <a:off x="4244973" y="3856425"/>
            <a:ext cx="12604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22" name="Text Box 31"/>
          <p:cNvSpPr txBox="1">
            <a:spLocks noChangeArrowheads="1"/>
          </p:cNvSpPr>
          <p:nvPr/>
        </p:nvSpPr>
        <p:spPr bwMode="auto">
          <a:xfrm>
            <a:off x="4713286" y="3888781"/>
            <a:ext cx="9017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2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2006</a:t>
            </a:r>
            <a:endParaRPr kumimoji="0" lang="en-GB" sz="1200" b="1" baseline="30000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23" name="Text Box 3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2789236" y="2420938"/>
            <a:ext cx="17287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200" dirty="0">
                <a:latin typeface="Verdana" pitchFamily="34" charset="0"/>
              </a:rPr>
              <a:t>Ley </a:t>
            </a:r>
            <a:r>
              <a:rPr lang="es-PE" sz="1200" dirty="0">
                <a:latin typeface="Tahoma" pitchFamily="34" charset="0"/>
              </a:rPr>
              <a:t>Nº 28716 </a:t>
            </a:r>
            <a:r>
              <a:rPr lang="es-ES" sz="1200" dirty="0">
                <a:latin typeface="Verdana" pitchFamily="34" charset="0"/>
              </a:rPr>
              <a:t>de Control Interno de las Entidades del Estado </a:t>
            </a:r>
            <a:r>
              <a:rPr lang="es-PE" sz="1200" dirty="0">
                <a:latin typeface="Verdana" pitchFamily="34" charset="0"/>
              </a:rPr>
              <a:t>Ley</a:t>
            </a:r>
          </a:p>
        </p:txBody>
      </p:sp>
      <p:sp>
        <p:nvSpPr>
          <p:cNvPr id="24" name="Line 33"/>
          <p:cNvSpPr>
            <a:spLocks noChangeShapeType="1"/>
          </p:cNvSpPr>
          <p:nvPr/>
        </p:nvSpPr>
        <p:spPr bwMode="auto">
          <a:xfrm>
            <a:off x="4003096" y="3162743"/>
            <a:ext cx="903288" cy="57488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25" name="Text Box 34"/>
          <p:cNvSpPr txBox="1">
            <a:spLocks noChangeArrowheads="1"/>
          </p:cNvSpPr>
          <p:nvPr/>
        </p:nvSpPr>
        <p:spPr bwMode="auto">
          <a:xfrm>
            <a:off x="5348285" y="4714062"/>
            <a:ext cx="1584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200" dirty="0">
                <a:latin typeface="Verdana" pitchFamily="34" charset="0"/>
              </a:rPr>
              <a:t>Normas de </a:t>
            </a:r>
          </a:p>
          <a:p>
            <a:pPr eaLnBrk="1" hangingPunct="1"/>
            <a:r>
              <a:rPr lang="es-ES" sz="1200" dirty="0">
                <a:latin typeface="Verdana" pitchFamily="34" charset="0"/>
              </a:rPr>
              <a:t>Control Interno </a:t>
            </a:r>
          </a:p>
          <a:p>
            <a:pPr eaLnBrk="1" hangingPunct="1"/>
            <a:r>
              <a:rPr lang="es-ES" sz="1200" dirty="0">
                <a:latin typeface="Verdana" pitchFamily="34" charset="0"/>
              </a:rPr>
              <a:t>RC 320-2006-CGR</a:t>
            </a:r>
          </a:p>
        </p:txBody>
      </p:sp>
      <p:sp>
        <p:nvSpPr>
          <p:cNvPr id="26" name="Line 35"/>
          <p:cNvSpPr>
            <a:spLocks noChangeShapeType="1"/>
          </p:cNvSpPr>
          <p:nvPr/>
        </p:nvSpPr>
        <p:spPr bwMode="auto">
          <a:xfrm flipH="1" flipV="1">
            <a:off x="5122426" y="4151342"/>
            <a:ext cx="492560" cy="51637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27" name="Text Box 36"/>
          <p:cNvSpPr txBox="1">
            <a:spLocks noChangeArrowheads="1"/>
          </p:cNvSpPr>
          <p:nvPr/>
        </p:nvSpPr>
        <p:spPr bwMode="auto">
          <a:xfrm>
            <a:off x="4518023" y="1969721"/>
            <a:ext cx="19151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200" dirty="0">
                <a:latin typeface="Verdana" pitchFamily="34" charset="0"/>
              </a:rPr>
              <a:t>Guía para la</a:t>
            </a:r>
          </a:p>
          <a:p>
            <a:pPr eaLnBrk="1" hangingPunct="1"/>
            <a:r>
              <a:rPr lang="es-PE" sz="1200" dirty="0">
                <a:latin typeface="Verdana" pitchFamily="34" charset="0"/>
              </a:rPr>
              <a:t>Implementación del</a:t>
            </a:r>
            <a:endParaRPr lang="es-ES" sz="1200" dirty="0">
              <a:latin typeface="Verdana" pitchFamily="34" charset="0"/>
            </a:endParaRPr>
          </a:p>
          <a:p>
            <a:pPr eaLnBrk="1" hangingPunct="1"/>
            <a:r>
              <a:rPr lang="es-ES" sz="1200" dirty="0">
                <a:latin typeface="Verdana" pitchFamily="34" charset="0"/>
              </a:rPr>
              <a:t>Control Interno </a:t>
            </a:r>
          </a:p>
          <a:p>
            <a:pPr eaLnBrk="1" hangingPunct="1"/>
            <a:r>
              <a:rPr lang="es-ES" sz="1200" dirty="0">
                <a:latin typeface="Verdana" pitchFamily="34" charset="0"/>
              </a:rPr>
              <a:t>RC 458-2008 - CGR</a:t>
            </a:r>
          </a:p>
        </p:txBody>
      </p:sp>
      <p:sp>
        <p:nvSpPr>
          <p:cNvPr id="28" name="Line 33"/>
          <p:cNvSpPr>
            <a:spLocks noChangeShapeType="1"/>
          </p:cNvSpPr>
          <p:nvPr/>
        </p:nvSpPr>
        <p:spPr bwMode="auto">
          <a:xfrm>
            <a:off x="5198769" y="2839551"/>
            <a:ext cx="615950" cy="3921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6513287" y="2991237"/>
            <a:ext cx="1116012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/>
          </a:p>
        </p:txBody>
      </p:sp>
      <p:sp>
        <p:nvSpPr>
          <p:cNvPr id="30" name="Line 18"/>
          <p:cNvSpPr>
            <a:spLocks noChangeShapeType="1"/>
          </p:cNvSpPr>
          <p:nvPr/>
        </p:nvSpPr>
        <p:spPr bwMode="auto">
          <a:xfrm>
            <a:off x="7706511" y="2420938"/>
            <a:ext cx="1182691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31" name="Text Box 17"/>
          <p:cNvSpPr txBox="1">
            <a:spLocks noChangeArrowheads="1"/>
          </p:cNvSpPr>
          <p:nvPr/>
        </p:nvSpPr>
        <p:spPr bwMode="auto">
          <a:xfrm>
            <a:off x="8112540" y="2466986"/>
            <a:ext cx="976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2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2011</a:t>
            </a:r>
            <a:endParaRPr kumimoji="0" lang="en-GB" sz="12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auto">
          <a:xfrm>
            <a:off x="6754293" y="3024243"/>
            <a:ext cx="976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200" b="1" dirty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2009</a:t>
            </a:r>
            <a:endParaRPr kumimoji="0" lang="en-GB" sz="12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33" name="Text Box 36"/>
          <p:cNvSpPr txBox="1">
            <a:spLocks noChangeArrowheads="1"/>
          </p:cNvSpPr>
          <p:nvPr/>
        </p:nvSpPr>
        <p:spPr bwMode="auto">
          <a:xfrm>
            <a:off x="7226602" y="3606433"/>
            <a:ext cx="191550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200" dirty="0">
                <a:latin typeface="Verdana" pitchFamily="34" charset="0"/>
              </a:rPr>
              <a:t>D.U Nº 067-2009</a:t>
            </a:r>
          </a:p>
          <a:p>
            <a:pPr eaLnBrk="1" hangingPunct="1"/>
            <a:r>
              <a:rPr lang="es-ES" sz="1200" dirty="0">
                <a:latin typeface="Verdana" pitchFamily="34" charset="0"/>
              </a:rPr>
              <a:t>Decreto de Urgencia que modifica el Art. 10 de la Ley Nª 28716</a:t>
            </a:r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6009367" y="1272380"/>
            <a:ext cx="208915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000" dirty="0">
                <a:latin typeface="Verdana" pitchFamily="34" charset="0"/>
              </a:rPr>
              <a:t>Ley Nº 29743 – Ley que modifica el Articulo 10ª de la Ley Nº 28716, Ley de Control Interno de las Entidades del </a:t>
            </a:r>
            <a:r>
              <a:rPr lang="es-ES" sz="1000" dirty="0" smtClean="0">
                <a:latin typeface="Verdana" pitchFamily="34" charset="0"/>
              </a:rPr>
              <a:t>Estado               </a:t>
            </a:r>
            <a:endParaRPr lang="es-ES" sz="1000" dirty="0">
              <a:latin typeface="Verdana" pitchFamily="34" charset="0"/>
            </a:endParaRPr>
          </a:p>
        </p:txBody>
      </p:sp>
      <p:sp>
        <p:nvSpPr>
          <p:cNvPr id="35" name="Título 3"/>
          <p:cNvSpPr txBox="1">
            <a:spLocks/>
          </p:cNvSpPr>
          <p:nvPr/>
        </p:nvSpPr>
        <p:spPr>
          <a:xfrm>
            <a:off x="1022837" y="154111"/>
            <a:ext cx="10515600" cy="71339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PE" sz="3600" b="1" dirty="0" smtClean="0">
                <a:latin typeface="+mn-lt"/>
              </a:rPr>
              <a:t>EVOLUCIÓN DEL CONTROL INTERNO</a:t>
            </a:r>
            <a:r>
              <a:rPr lang="es-PE" sz="3600" dirty="0" smtClean="0">
                <a:latin typeface="+mn-lt"/>
              </a:rPr>
              <a:t/>
            </a:r>
            <a:br>
              <a:rPr lang="es-PE" sz="3600" dirty="0" smtClean="0">
                <a:latin typeface="+mn-lt"/>
              </a:rPr>
            </a:br>
            <a:endParaRPr lang="es-PE" sz="3600" dirty="0">
              <a:latin typeface="+mn-lt"/>
            </a:endParaRPr>
          </a:p>
        </p:txBody>
      </p:sp>
      <p:sp>
        <p:nvSpPr>
          <p:cNvPr id="36" name="CuadroTexto 35"/>
          <p:cNvSpPr txBox="1"/>
          <p:nvPr/>
        </p:nvSpPr>
        <p:spPr>
          <a:xfrm>
            <a:off x="7629796" y="4892218"/>
            <a:ext cx="460420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dirty="0" smtClean="0"/>
              <a:t>En 1985 se forma la Comisión </a:t>
            </a:r>
            <a:r>
              <a:rPr lang="es-PE" dirty="0" err="1" smtClean="0"/>
              <a:t>Treadway</a:t>
            </a:r>
            <a:r>
              <a:rPr lang="es-PE" dirty="0" smtClean="0"/>
              <a:t>,</a:t>
            </a:r>
            <a:r>
              <a:rPr lang="en-US" dirty="0"/>
              <a:t> </a:t>
            </a:r>
            <a:endParaRPr lang="en-US" dirty="0" smtClean="0"/>
          </a:p>
          <a:p>
            <a:r>
              <a:rPr lang="en-US" dirty="0" smtClean="0"/>
              <a:t>The</a:t>
            </a:r>
            <a:r>
              <a:rPr lang="en-US" dirty="0"/>
              <a:t> </a:t>
            </a:r>
            <a:r>
              <a:rPr lang="en-US" b="1" dirty="0"/>
              <a:t>Committee of </a:t>
            </a:r>
            <a:r>
              <a:rPr lang="en-US" b="1" dirty="0" smtClean="0"/>
              <a:t>Sponsoring Organizations</a:t>
            </a:r>
          </a:p>
          <a:p>
            <a:r>
              <a:rPr lang="en-US" dirty="0" smtClean="0"/>
              <a:t>of </a:t>
            </a:r>
            <a:r>
              <a:rPr lang="en-US" dirty="0"/>
              <a:t>the </a:t>
            </a:r>
            <a:r>
              <a:rPr lang="en-US" dirty="0" err="1"/>
              <a:t>Treadway</a:t>
            </a:r>
            <a:r>
              <a:rPr lang="en-US" dirty="0"/>
              <a:t> </a:t>
            </a:r>
            <a:r>
              <a:rPr lang="en-US" dirty="0" smtClean="0"/>
              <a:t>Commission (COSO), </a:t>
            </a:r>
            <a:r>
              <a:rPr lang="es-PE" dirty="0" smtClean="0"/>
              <a:t>por los </a:t>
            </a:r>
          </a:p>
          <a:p>
            <a:r>
              <a:rPr lang="es-PE" dirty="0" smtClean="0"/>
              <a:t>fracasos por deficiencias de Controles internos.</a:t>
            </a:r>
          </a:p>
          <a:p>
            <a:r>
              <a:rPr lang="es-PE" dirty="0" smtClean="0"/>
              <a:t>En 1992 publicó el marco integrado </a:t>
            </a:r>
          </a:p>
          <a:p>
            <a:r>
              <a:rPr lang="es-PE" dirty="0" smtClean="0"/>
              <a:t>de control interno. </a:t>
            </a:r>
            <a:endParaRPr lang="es-PE" dirty="0"/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 flipH="1" flipV="1">
            <a:off x="7554552" y="3296428"/>
            <a:ext cx="370247" cy="201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38" name="Line 33"/>
          <p:cNvSpPr>
            <a:spLocks noChangeShapeType="1"/>
          </p:cNvSpPr>
          <p:nvPr/>
        </p:nvSpPr>
        <p:spPr bwMode="auto">
          <a:xfrm>
            <a:off x="7226602" y="2035205"/>
            <a:ext cx="885937" cy="27706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>
            <a:off x="9088853" y="1952259"/>
            <a:ext cx="1182691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  <p:sp>
        <p:nvSpPr>
          <p:cNvPr id="40" name="Text Box 17"/>
          <p:cNvSpPr txBox="1">
            <a:spLocks noChangeArrowheads="1"/>
          </p:cNvSpPr>
          <p:nvPr/>
        </p:nvSpPr>
        <p:spPr bwMode="auto">
          <a:xfrm>
            <a:off x="9443743" y="2035273"/>
            <a:ext cx="976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just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16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s-ES" sz="1200" b="1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cs typeface="+mn-cs"/>
              </a:rPr>
              <a:t>2012</a:t>
            </a:r>
            <a:endParaRPr kumimoji="0" lang="en-GB" sz="1200" b="1" dirty="0">
              <a:solidFill>
                <a:schemeClr val="tx2">
                  <a:lumMod val="7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41" name="Text Box 34"/>
          <p:cNvSpPr txBox="1">
            <a:spLocks noChangeArrowheads="1"/>
          </p:cNvSpPr>
          <p:nvPr/>
        </p:nvSpPr>
        <p:spPr bwMode="auto">
          <a:xfrm>
            <a:off x="10179771" y="2529572"/>
            <a:ext cx="1584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s-ES" sz="1200" dirty="0" smtClean="0">
                <a:latin typeface="Verdana" pitchFamily="34" charset="0"/>
              </a:rPr>
              <a:t>Actualización Marco COSO I</a:t>
            </a:r>
            <a:endParaRPr lang="es-ES" sz="1200" dirty="0">
              <a:latin typeface="Verdana" pitchFamily="34" charset="0"/>
            </a:endParaRPr>
          </a:p>
        </p:txBody>
      </p:sp>
      <p:sp>
        <p:nvSpPr>
          <p:cNvPr id="42" name="Line 35"/>
          <p:cNvSpPr>
            <a:spLocks noChangeShapeType="1"/>
          </p:cNvSpPr>
          <p:nvPr/>
        </p:nvSpPr>
        <p:spPr bwMode="auto">
          <a:xfrm flipH="1" flipV="1">
            <a:off x="10243053" y="2243843"/>
            <a:ext cx="370247" cy="20133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-PE" sz="1200"/>
          </a:p>
        </p:txBody>
      </p:sp>
    </p:spTree>
    <p:extLst>
      <p:ext uri="{BB962C8B-B14F-4D97-AF65-F5344CB8AC3E}">
        <p14:creationId xmlns:p14="http://schemas.microsoft.com/office/powerpoint/2010/main" val="39810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Elipse"/>
          <p:cNvSpPr/>
          <p:nvPr/>
        </p:nvSpPr>
        <p:spPr>
          <a:xfrm>
            <a:off x="893762" y="1345902"/>
            <a:ext cx="2268537" cy="730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AMBIENTE DE CONTROL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8</a:t>
            </a:r>
            <a:endParaRPr lang="es-ES" sz="1600" dirty="0"/>
          </a:p>
        </p:txBody>
      </p:sp>
      <p:sp>
        <p:nvSpPr>
          <p:cNvPr id="3" name="2 Elipse"/>
          <p:cNvSpPr/>
          <p:nvPr/>
        </p:nvSpPr>
        <p:spPr>
          <a:xfrm>
            <a:off x="893762" y="2235695"/>
            <a:ext cx="2268537" cy="7143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EVALUACIÓN DE RIESGOS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4</a:t>
            </a:r>
            <a:endParaRPr lang="es-ES" sz="1600" dirty="0"/>
          </a:p>
        </p:txBody>
      </p:sp>
      <p:sp>
        <p:nvSpPr>
          <p:cNvPr id="4" name="3 Elipse"/>
          <p:cNvSpPr/>
          <p:nvPr/>
        </p:nvSpPr>
        <p:spPr>
          <a:xfrm>
            <a:off x="893762" y="3469181"/>
            <a:ext cx="2268537" cy="78581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ACTIVIDADES DE </a:t>
            </a:r>
            <a:r>
              <a:rPr lang="es-MX" sz="1600" dirty="0" smtClean="0"/>
              <a:t>CONTROL GERENCIAL  10</a:t>
            </a:r>
            <a:endParaRPr lang="es-ES" sz="1600" dirty="0"/>
          </a:p>
        </p:txBody>
      </p:sp>
      <p:sp>
        <p:nvSpPr>
          <p:cNvPr id="5" name="4 Elipse"/>
          <p:cNvSpPr/>
          <p:nvPr/>
        </p:nvSpPr>
        <p:spPr>
          <a:xfrm>
            <a:off x="893762" y="4368499"/>
            <a:ext cx="2268537" cy="86623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1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100" dirty="0"/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INFORMACIÓN Y COMUNICACIÓN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9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dirty="0"/>
          </a:p>
        </p:txBody>
      </p:sp>
      <p:sp>
        <p:nvSpPr>
          <p:cNvPr id="6" name="5 Elipse"/>
          <p:cNvSpPr/>
          <p:nvPr/>
        </p:nvSpPr>
        <p:spPr>
          <a:xfrm>
            <a:off x="893762" y="5718123"/>
            <a:ext cx="2268537" cy="71437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SUPERVISIÓN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dirty="0"/>
              <a:t>6</a:t>
            </a:r>
            <a:endParaRPr lang="es-ES" sz="1600" dirty="0"/>
          </a:p>
        </p:txBody>
      </p:sp>
      <p:sp>
        <p:nvSpPr>
          <p:cNvPr id="7" name="14 Título"/>
          <p:cNvSpPr txBox="1">
            <a:spLocks/>
          </p:cNvSpPr>
          <p:nvPr/>
        </p:nvSpPr>
        <p:spPr>
          <a:xfrm>
            <a:off x="438150" y="188913"/>
            <a:ext cx="112966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2400" b="1" dirty="0" smtClean="0">
                <a:ea typeface="+mj-ea"/>
                <a:cs typeface="+mj-cs"/>
              </a:rPr>
              <a:t>LEY </a:t>
            </a:r>
            <a:r>
              <a:rPr lang="es-ES" sz="2400" b="1" dirty="0">
                <a:ea typeface="+mj-ea"/>
                <a:cs typeface="+mj-cs"/>
              </a:rPr>
              <a:t>N° 28716 LEY DE CONTROL INTERNO </a:t>
            </a:r>
            <a:endParaRPr lang="es-ES" sz="2400" b="1" dirty="0" smtClean="0">
              <a:ea typeface="+mj-ea"/>
              <a:cs typeface="+mj-cs"/>
            </a:endParaRPr>
          </a:p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2400" b="1" dirty="0" smtClean="0">
                <a:ea typeface="+mj-ea"/>
                <a:cs typeface="+mj-cs"/>
              </a:rPr>
              <a:t>(</a:t>
            </a:r>
            <a:r>
              <a:rPr lang="es-ES" sz="2400" b="1" dirty="0">
                <a:ea typeface="+mj-ea"/>
                <a:cs typeface="+mj-cs"/>
              </a:rPr>
              <a:t>37 </a:t>
            </a:r>
            <a:r>
              <a:rPr lang="es-ES" sz="2400" b="1" dirty="0" smtClean="0">
                <a:ea typeface="+mj-ea"/>
                <a:cs typeface="+mj-cs"/>
              </a:rPr>
              <a:t>NORMAS</a:t>
            </a:r>
            <a:r>
              <a:rPr lang="es-ES" sz="2400" b="1" dirty="0">
                <a:ea typeface="+mj-ea"/>
                <a:cs typeface="+mj-cs"/>
              </a:rPr>
              <a:t>)</a:t>
            </a:r>
          </a:p>
        </p:txBody>
      </p:sp>
      <p:sp>
        <p:nvSpPr>
          <p:cNvPr id="8" name="9 Rectángulo"/>
          <p:cNvSpPr>
            <a:spLocks noChangeArrowheads="1"/>
          </p:cNvSpPr>
          <p:nvPr/>
        </p:nvSpPr>
        <p:spPr bwMode="auto">
          <a:xfrm>
            <a:off x="3702050" y="1176595"/>
            <a:ext cx="7442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ES" altLang="es-PE" sz="1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Define el establecimiento de un entorno organizacional apropiado                                                                                                                                                  para sensibilizar y generar en los  integrantes de la entidad una cultura de                                                                                                                                          control interno.</a:t>
            </a:r>
          </a:p>
        </p:txBody>
      </p:sp>
      <p:sp>
        <p:nvSpPr>
          <p:cNvPr id="9" name="10 Rectángulo"/>
          <p:cNvSpPr>
            <a:spLocks noChangeArrowheads="1"/>
          </p:cNvSpPr>
          <p:nvPr/>
        </p:nvSpPr>
        <p:spPr bwMode="auto">
          <a:xfrm>
            <a:off x="3748088" y="2083248"/>
            <a:ext cx="73961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rgbClr val="0070C0"/>
                </a:solidFill>
                <a:latin typeface="Calibri" panose="020F0502020204030204" pitchFamily="34" charset="0"/>
              </a:rPr>
              <a:t>Los riesgos deben </a:t>
            </a:r>
            <a:r>
              <a:rPr lang="es-MX" altLang="es-PE" sz="16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ser identificados</a:t>
            </a:r>
            <a:r>
              <a:rPr lang="es-MX" altLang="es-PE" sz="1600" b="1" dirty="0">
                <a:solidFill>
                  <a:srgbClr val="0070C0"/>
                </a:solidFill>
                <a:latin typeface="Calibri" panose="020F0502020204030204" pitchFamily="34" charset="0"/>
              </a:rPr>
              <a:t>, valorados y administrados para reducir la probabilidad de la ocurrencia. Riesgos financieros, administrativos, técnicos, estratégicos, su determinación podrá determinar la complejidad y costo así como los  actores responsables. </a:t>
            </a:r>
            <a:endParaRPr lang="es-ES" altLang="es-PE" sz="1600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11 Rectángulo"/>
          <p:cNvSpPr>
            <a:spLocks noChangeArrowheads="1"/>
          </p:cNvSpPr>
          <p:nvPr/>
        </p:nvSpPr>
        <p:spPr bwMode="auto">
          <a:xfrm>
            <a:off x="3748088" y="3212703"/>
            <a:ext cx="724376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Políticas y procedimientos de control que imparte la dirección, gerencia y los niveles ejecutivos </a:t>
            </a:r>
            <a:r>
              <a:rPr lang="es-MX" altLang="es-PE" sz="16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 la finalidad de dar respuesta a los riesgos que se han identificado y que puedan afectar el logro de los objetivos de la entidad. </a:t>
            </a:r>
            <a:endParaRPr lang="es-ES" altLang="es-PE" sz="1600" b="1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13 Rectángulo"/>
          <p:cNvSpPr>
            <a:spLocks noChangeArrowheads="1"/>
          </p:cNvSpPr>
          <p:nvPr/>
        </p:nvSpPr>
        <p:spPr bwMode="auto">
          <a:xfrm>
            <a:off x="3801269" y="5536701"/>
            <a:ext cx="724376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Comprende el autocontrol a través </a:t>
            </a:r>
            <a:r>
              <a:rPr lang="es-MX" altLang="es-PE" sz="1600" b="1" dirty="0" smtClean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la </a:t>
            </a:r>
            <a:r>
              <a:rPr lang="es-MX" altLang="es-PE" sz="1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prevención y monitoreo, seguimiento de los resultados, permite la retroalimentación y mejorar los procesos. Luego de ello la entidad se sentirá segura para que otros evalúen la gestión.</a:t>
            </a:r>
          </a:p>
        </p:txBody>
      </p:sp>
      <p:sp>
        <p:nvSpPr>
          <p:cNvPr id="12" name="12 Rectángulo"/>
          <p:cNvSpPr/>
          <p:nvPr/>
        </p:nvSpPr>
        <p:spPr>
          <a:xfrm>
            <a:off x="800100" y="831255"/>
            <a:ext cx="2362200" cy="35394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PE" sz="1700" dirty="0">
                <a:solidFill>
                  <a:srgbClr val="0070C0"/>
                </a:solidFill>
                <a:latin typeface="+mn-lt"/>
                <a:cs typeface="+mn-cs"/>
              </a:rPr>
              <a:t>CONTROL ESTRATÉGICO</a:t>
            </a:r>
          </a:p>
        </p:txBody>
      </p:sp>
      <p:sp>
        <p:nvSpPr>
          <p:cNvPr id="13" name="13 Rectángulo"/>
          <p:cNvSpPr/>
          <p:nvPr/>
        </p:nvSpPr>
        <p:spPr>
          <a:xfrm>
            <a:off x="893762" y="3037382"/>
            <a:ext cx="2268537" cy="369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PE" dirty="0">
                <a:solidFill>
                  <a:srgbClr val="0070C0"/>
                </a:solidFill>
                <a:latin typeface="+mn-lt"/>
                <a:cs typeface="+mn-cs"/>
              </a:rPr>
              <a:t>CONTROL OPERATIVO</a:t>
            </a:r>
          </a:p>
        </p:txBody>
      </p:sp>
      <p:sp>
        <p:nvSpPr>
          <p:cNvPr id="14" name="14 Rectángulo"/>
          <p:cNvSpPr/>
          <p:nvPr/>
        </p:nvSpPr>
        <p:spPr>
          <a:xfrm>
            <a:off x="800100" y="5348235"/>
            <a:ext cx="2792413" cy="3698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PE" dirty="0">
                <a:solidFill>
                  <a:srgbClr val="0070C0"/>
                </a:solidFill>
                <a:latin typeface="+mn-lt"/>
                <a:cs typeface="+mn-cs"/>
              </a:rPr>
              <a:t>CONTROL  DE EVALUACIÓN</a:t>
            </a:r>
          </a:p>
        </p:txBody>
      </p:sp>
      <p:sp>
        <p:nvSpPr>
          <p:cNvPr id="15" name="12 Rectángulo"/>
          <p:cNvSpPr>
            <a:spLocks noChangeArrowheads="1"/>
          </p:cNvSpPr>
          <p:nvPr/>
        </p:nvSpPr>
        <p:spPr bwMode="auto">
          <a:xfrm>
            <a:off x="3801269" y="4271017"/>
            <a:ext cx="724376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"/>
              <a:defRPr sz="3200">
                <a:solidFill>
                  <a:schemeClr val="tx2"/>
                </a:solidFill>
                <a:latin typeface="Franklin Gothic Book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"/>
              <a:defRPr sz="2800">
                <a:solidFill>
                  <a:schemeClr val="tx2"/>
                </a:solidFill>
                <a:latin typeface="Franklin Gothic Book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"/>
              <a:defRPr sz="2400">
                <a:solidFill>
                  <a:schemeClr val="tx2"/>
                </a:solidFill>
                <a:latin typeface="Franklin Gothic Book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 2" panose="05020102010507070707" pitchFamily="18" charset="2"/>
              <a:buChar char=""/>
              <a:defRPr sz="2000">
                <a:solidFill>
                  <a:schemeClr val="tx2"/>
                </a:solidFill>
                <a:latin typeface="Franklin Gothic Book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0000"/>
              <a:buFont typeface="Wingdings 2" panose="05020102010507070707" pitchFamily="18" charset="2"/>
              <a:buChar char=""/>
              <a:defRPr>
                <a:solidFill>
                  <a:schemeClr val="tx2"/>
                </a:solidFill>
                <a:latin typeface="Franklin Gothic Book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s-MX" altLang="es-PE" sz="1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Comprende los medios y acciones que aseguren el flujo de la información interna y externa, puede ser operativa, financiera de cumplimiento. Debe </a:t>
            </a:r>
            <a:r>
              <a:rPr lang="es-ES" altLang="es-PE" sz="16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contarse con soluciones informáticas accesibles y modernas  que ofrezcan confiabilidad y transparencia a la toma de decisiones</a:t>
            </a:r>
            <a:r>
              <a:rPr lang="es-ES" altLang="es-PE" sz="1600" b="1" dirty="0">
                <a:solidFill>
                  <a:srgbClr val="0070C0"/>
                </a:solidFill>
                <a:latin typeface="Constantia" panose="0203060205030603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s-MX" altLang="es-PE" sz="1600" b="1" dirty="0">
              <a:solidFill>
                <a:srgbClr val="C00000"/>
              </a:solidFill>
              <a:latin typeface="Constantia" panose="0203060205030603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7845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5782072" y="453276"/>
            <a:ext cx="3200400" cy="685800"/>
          </a:xfrm>
          <a:prstGeom prst="rect">
            <a:avLst/>
          </a:prstGeom>
          <a:solidFill>
            <a:srgbClr val="FF9900"/>
          </a:soli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t"/>
          </a:scene3d>
          <a:sp3d extrusionH="887400" prstMaterial="legacyPlastic">
            <a:bevelT w="13500" h="13500" prst="angle"/>
            <a:bevelB w="13500" h="13500" prst="angle"/>
            <a:extrusionClr>
              <a:srgbClr val="FF990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s-MX" sz="20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Ambiente de Control</a:t>
            </a:r>
            <a:endParaRPr lang="es-MX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087467"/>
              </p:ext>
            </p:extLst>
          </p:nvPr>
        </p:nvGraphicFramePr>
        <p:xfrm>
          <a:off x="1543046" y="1220366"/>
          <a:ext cx="9810753" cy="6037894"/>
        </p:xfrm>
        <a:graphic>
          <a:graphicData uri="http://schemas.openxmlformats.org/drawingml/2006/table">
            <a:tbl>
              <a:tblPr/>
              <a:tblGrid>
                <a:gridCol w="3657604"/>
                <a:gridCol w="6153149"/>
              </a:tblGrid>
              <a:tr h="2638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NORMAS DE CI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PE" sz="18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NORMAS LEGALES ESPECIFICAS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B084"/>
                    </a:solidFill>
                  </a:tcPr>
                </a:tc>
              </a:tr>
              <a:tr h="337159"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1.1 FILOSOFIA DE DIRECCIÓN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Actitudes y acciones de los titulares y funcionarios.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rowSpan="5"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1.2 INTEGRIDAD Y VALORES ÉTICOS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Ley del Código Ética de la Función Pública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Reglamento de la Ley del Código de Ética de la Función Pública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Código de Ética de la institución.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159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Normas sobre Probidad Administrativa dictadas por la Contraloría General de la República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Directivas internas aprobadas.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715"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1.3 ADMINISTRACIÓN ESTRATÉGICA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Plan Estratégico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96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1.4 ESTRUCTURA ORGANIZACIONAL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Manual de Operaciones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Organigrama de la institución.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329"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1.5 ADMINISTRACIÓN DE RECURSOS HUMANOS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Reglamento Interno de Trabajo.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Normas sobre ingreso de personal al Sector Público.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Directivas y/o Procedimientos Internos aprobados.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1.6 COMPETENCIA PROFESIONAL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Normas para la selección, contratación de personal y cobertura de plazas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Directivas y/o Procedimientos Internos aprobados.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384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1.7 ASIGNACIÓN AUTORIDAD Y RESPONSABILIDAD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Manual de Operaciones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Directivas y Procedimientos Internos aprobados.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782">
                <a:tc rowSpan="2"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1.8 ÓRGANO DE CONTROL INSTITUCIONAL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Fortalecimiento de los Órganos de Control Institucional 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885">
                <a:tc vMerge="1">
                  <a:txBody>
                    <a:bodyPr/>
                    <a:lstStyle/>
                    <a:p>
                      <a:endParaRPr lang="es-P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PE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Resultados de sus acciones de control.</a:t>
                      </a:r>
                    </a:p>
                  </a:txBody>
                  <a:tcPr marL="6611" marR="6611" marT="661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2781300" y="534566"/>
            <a:ext cx="2507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E" sz="2800" dirty="0" smtClean="0"/>
              <a:t>COMPONENTE: </a:t>
            </a:r>
            <a:endParaRPr lang="es-PE" sz="2800" dirty="0"/>
          </a:p>
        </p:txBody>
      </p:sp>
    </p:spTree>
    <p:extLst>
      <p:ext uri="{BB962C8B-B14F-4D97-AF65-F5344CB8AC3E}">
        <p14:creationId xmlns:p14="http://schemas.microsoft.com/office/powerpoint/2010/main" val="2277757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1308</TotalTime>
  <Words>1755</Words>
  <Application>Microsoft Office PowerPoint</Application>
  <PresentationFormat>Panorámica</PresentationFormat>
  <Paragraphs>314</Paragraphs>
  <Slides>18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9" baseType="lpstr">
      <vt:lpstr>Arial</vt:lpstr>
      <vt:lpstr>Britannic Bold</vt:lpstr>
      <vt:lpstr>Calibri</vt:lpstr>
      <vt:lpstr>Calibri Light</vt:lpstr>
      <vt:lpstr>Constantia</vt:lpstr>
      <vt:lpstr>Garamond</vt:lpstr>
      <vt:lpstr>Tahoma</vt:lpstr>
      <vt:lpstr>Times New Roman</vt:lpstr>
      <vt:lpstr>Verdana</vt:lpstr>
      <vt:lpstr>Wingdings</vt:lpstr>
      <vt:lpstr>Office Theme</vt:lpstr>
      <vt:lpstr>Implementación del Sistema de Control Interno en Programa de Asistencia Solidaria  “Pensión 65” Marzo 2015</vt:lpstr>
      <vt:lpstr>CONTROL GUBERNAMENTAL </vt:lpstr>
      <vt:lpstr>Presentación de PowerPoint</vt:lpstr>
      <vt:lpstr>Presentación de PowerPoint</vt:lpstr>
      <vt:lpstr> CONTROL INTERNO </vt:lpstr>
      <vt:lpstr> TIPOS DE CONTROL INTERNO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 IMPLEMENTACIÓN DEL SISTEMA DE CONTROL INTERNO  </vt:lpstr>
      <vt:lpstr>Presentación de PowerPoint</vt:lpstr>
      <vt:lpstr>Presentación de PowerPoint</vt:lpstr>
      <vt:lpstr>Presentación de PowerPoint</vt:lpstr>
      <vt:lpstr>IMPLEMENTACIÓN DEL SISTEMA DE CONTROL INTERNO  PENSIÓN 65 – ESTADO ACTUAL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Implementación del Sistema de Control Interno en Programa de Asistencia Solidaria  “Pensión 65” Marzo 2015</dc:title>
  <dc:creator>Alvaro Jesús Carrillo Mayanga</dc:creator>
  <cp:lastModifiedBy>Alvaro Jesús Carrillo Mayanga</cp:lastModifiedBy>
  <cp:revision>51</cp:revision>
  <dcterms:created xsi:type="dcterms:W3CDTF">2015-03-17T22:41:48Z</dcterms:created>
  <dcterms:modified xsi:type="dcterms:W3CDTF">2015-11-14T01:00:40Z</dcterms:modified>
</cp:coreProperties>
</file>