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329" r:id="rId3"/>
    <p:sldId id="331" r:id="rId4"/>
    <p:sldId id="259" r:id="rId5"/>
    <p:sldId id="330" r:id="rId6"/>
    <p:sldId id="332" r:id="rId7"/>
    <p:sldId id="309" r:id="rId8"/>
    <p:sldId id="262" r:id="rId9"/>
    <p:sldId id="265" r:id="rId10"/>
    <p:sldId id="266" r:id="rId11"/>
    <p:sldId id="307" r:id="rId12"/>
    <p:sldId id="340" r:id="rId13"/>
    <p:sldId id="334" r:id="rId14"/>
    <p:sldId id="335" r:id="rId15"/>
    <p:sldId id="336" r:id="rId16"/>
    <p:sldId id="337" r:id="rId17"/>
    <p:sldId id="338" r:id="rId18"/>
    <p:sldId id="341" r:id="rId19"/>
    <p:sldId id="317" r:id="rId20"/>
    <p:sldId id="343" r:id="rId21"/>
    <p:sldId id="346" r:id="rId22"/>
    <p:sldId id="344" r:id="rId23"/>
    <p:sldId id="345" r:id="rId24"/>
    <p:sldId id="347" r:id="rId25"/>
    <p:sldId id="348" r:id="rId26"/>
    <p:sldId id="349" r:id="rId27"/>
    <p:sldId id="350" r:id="rId28"/>
    <p:sldId id="354" r:id="rId29"/>
    <p:sldId id="351" r:id="rId30"/>
    <p:sldId id="355" r:id="rId31"/>
    <p:sldId id="356" r:id="rId32"/>
    <p:sldId id="357" r:id="rId33"/>
    <p:sldId id="358" r:id="rId34"/>
    <p:sldId id="360" r:id="rId35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69" autoAdjust="0"/>
  </p:normalViewPr>
  <p:slideViewPr>
    <p:cSldViewPr>
      <p:cViewPr>
        <p:scale>
          <a:sx n="57" d="100"/>
          <a:sy n="57" d="100"/>
        </p:scale>
        <p:origin x="36" y="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35688-6221-46F9-86D6-411A08512F5E}" type="datetimeFigureOut">
              <a:rPr lang="es-PE" smtClean="0"/>
              <a:t>17/11/2015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E9B7C-34D4-4798-B5A0-99E316A994A4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231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E9B7C-34D4-4798-B5A0-99E316A994A4}" type="slidenum">
              <a:rPr lang="es-PE" smtClean="0"/>
              <a:t>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29052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Novena disposición</a:t>
            </a:r>
            <a:r>
              <a:rPr lang="es-PE" baseline="0" dirty="0" smtClean="0"/>
              <a:t> final : servidor o funcionario público a todo aquel que mantiene vínculo laboral, contractual o relación de cualquier naturaleza y que en virtud de ello ejerce funciones. </a:t>
            </a: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E9B7C-34D4-4798-B5A0-99E316A994A4}" type="slidenum">
              <a:rPr lang="es-PE" smtClean="0"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44045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Art. </a:t>
            </a:r>
            <a:r>
              <a:rPr lang="es-PE" smtClean="0"/>
              <a:t>8° Ley 27785</a:t>
            </a: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E9B7C-34D4-4798-B5A0-99E316A994A4}" type="slidenum">
              <a:rPr lang="es-PE" smtClean="0"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8126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dirty="0" smtClean="0"/>
              <a:t>Art. </a:t>
            </a:r>
            <a:r>
              <a:rPr lang="es-PE" smtClean="0"/>
              <a:t>8° Ley 27785</a:t>
            </a: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E9B7C-34D4-4798-B5A0-99E316A994A4}" type="slidenum">
              <a:rPr lang="es-PE" smtClean="0"/>
              <a:t>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30994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E9B7C-34D4-4798-B5A0-99E316A994A4}" type="slidenum">
              <a:rPr lang="es-PE" smtClean="0"/>
              <a:t>20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03006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E9B7C-34D4-4798-B5A0-99E316A994A4}" type="slidenum">
              <a:rPr lang="es-PE" smtClean="0"/>
              <a:t>24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52469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E9B7C-34D4-4798-B5A0-99E316A994A4}" type="slidenum">
              <a:rPr lang="es-PE" smtClean="0"/>
              <a:t>27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83190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3577633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81628778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2442278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5335396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397771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20094342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50656671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53768134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3583518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05536981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25926099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7742387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8144166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77983301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1916650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96434377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9808666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000">
              <a:schemeClr val="accent4">
                <a:lumMod val="75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B423F-6291-41FC-966F-BE26CD09E088}" type="datetimeFigureOut">
              <a:rPr lang="es-PE" smtClean="0"/>
              <a:pPr/>
              <a:t>17/11/2015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E3404-E70C-4FD2-B884-A3F550ECC340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568602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rgbClr val="FF4B4B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5813" y="2636912"/>
            <a:ext cx="6660232" cy="1631395"/>
          </a:xfrm>
        </p:spPr>
        <p:txBody>
          <a:bodyPr>
            <a:noAutofit/>
          </a:bodyPr>
          <a:lstStyle/>
          <a:p>
            <a:pPr algn="ctr"/>
            <a:r>
              <a:rPr lang="es-PE" sz="3200" b="1" dirty="0" smtClean="0"/>
              <a:t>IMPLEMENTACIÓN DEL </a:t>
            </a:r>
            <a:r>
              <a:rPr lang="es-PE" sz="3200" b="1" dirty="0" smtClean="0"/>
              <a:t/>
            </a:r>
            <a:br>
              <a:rPr lang="es-PE" sz="3200" b="1" dirty="0" smtClean="0"/>
            </a:br>
            <a:r>
              <a:rPr lang="es-PE" sz="3200" b="1" dirty="0" smtClean="0"/>
              <a:t>SISTEMA </a:t>
            </a:r>
            <a:r>
              <a:rPr lang="es-PE" sz="3200" b="1" dirty="0"/>
              <a:t>DE CONTROL </a:t>
            </a:r>
            <a:r>
              <a:rPr lang="es-PE" sz="3200" b="1" dirty="0" smtClean="0"/>
              <a:t>INTERNO DEL PROGRAMA PENSION 65</a:t>
            </a:r>
            <a:endParaRPr lang="es-PE" sz="3600" b="1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5940152" y="4509120"/>
            <a:ext cx="3056384" cy="1296144"/>
          </a:xfrm>
        </p:spPr>
        <p:txBody>
          <a:bodyPr>
            <a:noAutofit/>
          </a:bodyPr>
          <a:lstStyle/>
          <a:p>
            <a:endParaRPr lang="es-PE" sz="1400" dirty="0" smtClean="0"/>
          </a:p>
          <a:p>
            <a:r>
              <a:rPr lang="es-PE" b="1" dirty="0" smtClean="0">
                <a:solidFill>
                  <a:schemeClr val="tx1"/>
                </a:solidFill>
              </a:rPr>
              <a:t>Alvaro Carrillo M.</a:t>
            </a:r>
          </a:p>
          <a:p>
            <a:r>
              <a:rPr lang="es-PE" b="1" dirty="0" smtClean="0">
                <a:solidFill>
                  <a:schemeClr val="tx1"/>
                </a:solidFill>
              </a:rPr>
              <a:t>Nov 2015</a:t>
            </a:r>
            <a:endParaRPr lang="es-PE" b="1" dirty="0">
              <a:solidFill>
                <a:schemeClr val="tx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813983"/>
            <a:ext cx="460851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45333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420888"/>
            <a:ext cx="9144000" cy="3384376"/>
          </a:xfrm>
        </p:spPr>
        <p:txBody>
          <a:bodyPr>
            <a:noAutofit/>
          </a:bodyPr>
          <a:lstStyle/>
          <a:p>
            <a:pPr algn="ctr"/>
            <a:r>
              <a:rPr lang="es-PE" sz="5000" dirty="0" smtClean="0"/>
              <a:t>Implementación del Sistema de </a:t>
            </a:r>
            <a:r>
              <a:rPr lang="es-PE" sz="5000" dirty="0" smtClean="0"/>
              <a:t>Control Interno del Programa Pensión 65.</a:t>
            </a:r>
            <a:endParaRPr lang="es-PE" sz="5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15510" y="1932856"/>
            <a:ext cx="7128792" cy="4925144"/>
          </a:xfrm>
        </p:spPr>
        <p:txBody>
          <a:bodyPr>
            <a:normAutofit/>
          </a:bodyPr>
          <a:lstStyle/>
          <a:p>
            <a:endParaRPr lang="es-PE" dirty="0"/>
          </a:p>
          <a:p>
            <a:pPr marL="0" indent="0" algn="just">
              <a:buNone/>
            </a:pPr>
            <a:endParaRPr lang="es-PE" sz="8000" dirty="0"/>
          </a:p>
        </p:txBody>
      </p:sp>
    </p:spTree>
    <p:extLst>
      <p:ext uri="{BB962C8B-B14F-4D97-AF65-F5344CB8AC3E}">
        <p14:creationId xmlns:p14="http://schemas.microsoft.com/office/powerpoint/2010/main" val="24597116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1638" y="753228"/>
            <a:ext cx="7208713" cy="1080938"/>
          </a:xfrm>
        </p:spPr>
        <p:txBody>
          <a:bodyPr>
            <a:noAutofit/>
          </a:bodyPr>
          <a:lstStyle/>
          <a:p>
            <a:r>
              <a:rPr lang="es-PE" sz="3200" dirty="0" smtClean="0"/>
              <a:t/>
            </a:r>
            <a:br>
              <a:rPr lang="es-PE" sz="3200" dirty="0" smtClean="0"/>
            </a:br>
            <a:r>
              <a:rPr lang="es-PE" dirty="0" smtClean="0"/>
              <a:t>Componentes </a:t>
            </a:r>
            <a:r>
              <a:rPr lang="es-PE" dirty="0"/>
              <a:t>del control interno</a:t>
            </a:r>
            <a:br>
              <a:rPr lang="es-PE" dirty="0"/>
            </a:br>
            <a:r>
              <a:rPr lang="es-PE" dirty="0"/>
              <a:t>COSO ERM, 2004</a:t>
            </a:r>
            <a:r>
              <a:rPr lang="es-ES" sz="3200" dirty="0"/>
              <a:t/>
            </a:r>
            <a:br>
              <a:rPr lang="es-ES" sz="3200" dirty="0"/>
            </a:br>
            <a:endParaRPr lang="es-PE" sz="3200" dirty="0"/>
          </a:p>
        </p:txBody>
      </p:sp>
      <p:pic>
        <p:nvPicPr>
          <p:cNvPr id="1026" name="Imag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5544616" cy="4608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0290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/>
        </p:nvSpPr>
        <p:spPr>
          <a:xfrm>
            <a:off x="395536" y="1484784"/>
            <a:ext cx="1701403" cy="547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dirty="0"/>
              <a:t>AMBIENTE DE CONTROL </a:t>
            </a:r>
          </a:p>
          <a:p>
            <a:pPr algn="ctr">
              <a:defRPr/>
            </a:pPr>
            <a:r>
              <a:rPr lang="es-MX" sz="1200" dirty="0"/>
              <a:t>8</a:t>
            </a:r>
            <a:endParaRPr lang="es-ES" sz="1200" dirty="0"/>
          </a:p>
        </p:txBody>
      </p:sp>
      <p:sp>
        <p:nvSpPr>
          <p:cNvPr id="3" name="2 Elipse"/>
          <p:cNvSpPr/>
          <p:nvPr/>
        </p:nvSpPr>
        <p:spPr>
          <a:xfrm>
            <a:off x="395536" y="2204864"/>
            <a:ext cx="1701403" cy="53578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dirty="0"/>
              <a:t>EVALUACIÓN DE RIESGOS</a:t>
            </a:r>
          </a:p>
          <a:p>
            <a:pPr algn="ctr">
              <a:defRPr/>
            </a:pPr>
            <a:r>
              <a:rPr lang="es-MX" sz="1200" dirty="0"/>
              <a:t>4</a:t>
            </a:r>
            <a:endParaRPr lang="es-ES" sz="1200" dirty="0"/>
          </a:p>
        </p:txBody>
      </p:sp>
      <p:sp>
        <p:nvSpPr>
          <p:cNvPr id="4" name="3 Elipse"/>
          <p:cNvSpPr/>
          <p:nvPr/>
        </p:nvSpPr>
        <p:spPr>
          <a:xfrm>
            <a:off x="179512" y="3356992"/>
            <a:ext cx="2016224" cy="58935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dirty="0"/>
              <a:t>ACTIVIDADES DE CONTROL GERENCIAL </a:t>
            </a:r>
            <a:endParaRPr lang="es-MX" sz="1400" dirty="0" smtClean="0"/>
          </a:p>
          <a:p>
            <a:pPr algn="ctr">
              <a:defRPr/>
            </a:pPr>
            <a:r>
              <a:rPr lang="es-MX" sz="1400" dirty="0" smtClean="0"/>
              <a:t> </a:t>
            </a:r>
            <a:r>
              <a:rPr lang="es-MX" sz="1400" dirty="0"/>
              <a:t>10</a:t>
            </a:r>
            <a:endParaRPr lang="es-ES" sz="1400" dirty="0"/>
          </a:p>
        </p:txBody>
      </p:sp>
      <p:sp>
        <p:nvSpPr>
          <p:cNvPr id="5" name="4 Elipse"/>
          <p:cNvSpPr/>
          <p:nvPr/>
        </p:nvSpPr>
        <p:spPr>
          <a:xfrm>
            <a:off x="251520" y="4149080"/>
            <a:ext cx="2016224" cy="64967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825" dirty="0"/>
          </a:p>
          <a:p>
            <a:pPr algn="ctr">
              <a:defRPr/>
            </a:pPr>
            <a:endParaRPr lang="es-MX" sz="825" dirty="0"/>
          </a:p>
          <a:p>
            <a:pPr algn="ctr">
              <a:defRPr/>
            </a:pPr>
            <a:r>
              <a:rPr lang="es-MX" sz="1400" dirty="0"/>
              <a:t>INFORMACIÓN Y COMUNICACIÓN</a:t>
            </a:r>
          </a:p>
          <a:p>
            <a:pPr algn="ctr">
              <a:defRPr/>
            </a:pPr>
            <a:r>
              <a:rPr lang="es-MX" sz="1200" dirty="0"/>
              <a:t>9</a:t>
            </a:r>
          </a:p>
          <a:p>
            <a:pPr algn="ctr">
              <a:defRPr/>
            </a:pPr>
            <a:endParaRPr lang="es-ES" sz="1350" dirty="0"/>
          </a:p>
        </p:txBody>
      </p:sp>
      <p:sp>
        <p:nvSpPr>
          <p:cNvPr id="6" name="5 Elipse"/>
          <p:cNvSpPr/>
          <p:nvPr/>
        </p:nvSpPr>
        <p:spPr>
          <a:xfrm>
            <a:off x="467544" y="5805264"/>
            <a:ext cx="1701403" cy="535781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dirty="0"/>
              <a:t>SUPERVISIÓN</a:t>
            </a:r>
          </a:p>
          <a:p>
            <a:pPr algn="ctr">
              <a:defRPr/>
            </a:pPr>
            <a:r>
              <a:rPr lang="es-MX" sz="1400" dirty="0"/>
              <a:t>6</a:t>
            </a:r>
            <a:endParaRPr lang="es-ES" sz="1400" dirty="0"/>
          </a:p>
        </p:txBody>
      </p:sp>
      <p:sp>
        <p:nvSpPr>
          <p:cNvPr id="7" name="14 Título"/>
          <p:cNvSpPr txBox="1">
            <a:spLocks/>
          </p:cNvSpPr>
          <p:nvPr/>
        </p:nvSpPr>
        <p:spPr>
          <a:xfrm>
            <a:off x="323528" y="332656"/>
            <a:ext cx="847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b="1" dirty="0">
                <a:ea typeface="+mj-ea"/>
                <a:cs typeface="+mj-cs"/>
              </a:rPr>
              <a:t>LEY N° 28716 LEY DE CONTROL INTERNO </a:t>
            </a:r>
          </a:p>
          <a:p>
            <a:pPr algn="ctr">
              <a:defRPr/>
            </a:pPr>
            <a:r>
              <a:rPr lang="es-ES" b="1" dirty="0">
                <a:ea typeface="+mj-ea"/>
                <a:cs typeface="+mj-cs"/>
              </a:rPr>
              <a:t>(37 NORMAS)</a:t>
            </a:r>
          </a:p>
        </p:txBody>
      </p:sp>
      <p:sp>
        <p:nvSpPr>
          <p:cNvPr id="8" name="9 Rectángulo"/>
          <p:cNvSpPr>
            <a:spLocks noChangeArrowheads="1"/>
          </p:cNvSpPr>
          <p:nvPr/>
        </p:nvSpPr>
        <p:spPr bwMode="auto">
          <a:xfrm>
            <a:off x="2339752" y="1268760"/>
            <a:ext cx="61926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PE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Define el establecimiento de un entorno organizacional apropiado                                                                                                                                                  para sensibilizar y generar en los  integrantes de la entidad una cultura </a:t>
            </a:r>
            <a:r>
              <a:rPr lang="es-ES" altLang="es-PE" sz="16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control interno</a:t>
            </a:r>
            <a:endParaRPr lang="es-ES" altLang="es-PE" sz="1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10 Rectángulo"/>
          <p:cNvSpPr>
            <a:spLocks noChangeArrowheads="1"/>
          </p:cNvSpPr>
          <p:nvPr/>
        </p:nvSpPr>
        <p:spPr bwMode="auto">
          <a:xfrm>
            <a:off x="2339752" y="2060848"/>
            <a:ext cx="64087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600" b="1" dirty="0">
                <a:solidFill>
                  <a:schemeClr val="tx1"/>
                </a:solidFill>
                <a:latin typeface="Calibri" panose="020F0502020204030204" pitchFamily="34" charset="0"/>
              </a:rPr>
              <a:t>Los riesgos deben ser identificados, valorados y administrados para reducir la probabilidad de la ocurrencia. Riesgos financieros, administrativos, técnicos, estratégicos, su determinación podrá determinar la complejidad y costo así como los  actores responsables. </a:t>
            </a:r>
            <a:endParaRPr lang="es-ES" altLang="es-PE" sz="16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11 Rectángulo"/>
          <p:cNvSpPr>
            <a:spLocks noChangeArrowheads="1"/>
          </p:cNvSpPr>
          <p:nvPr/>
        </p:nvSpPr>
        <p:spPr bwMode="auto">
          <a:xfrm>
            <a:off x="2339752" y="3140968"/>
            <a:ext cx="63367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Políticas y procedimientos de control que imparte la dirección, gerencia y los niveles ejecutivos con la finalidad de dar respuesta a los riesgos que se han identificado y que puedan afectar el logro de los objetivos de la entidad. </a:t>
            </a:r>
            <a:endParaRPr lang="es-ES" altLang="es-PE" sz="1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13 Rectángulo"/>
          <p:cNvSpPr>
            <a:spLocks noChangeArrowheads="1"/>
          </p:cNvSpPr>
          <p:nvPr/>
        </p:nvSpPr>
        <p:spPr bwMode="auto">
          <a:xfrm>
            <a:off x="2555776" y="5589240"/>
            <a:ext cx="626469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Comprende el autocontrol a través de la prevención y monitoreo, seguimiento de los resultados, permite la retroalimentación y mejorar los procesos. Luego de ello la entidad se sentirá segura para que otros evalúen la gestión.</a:t>
            </a:r>
          </a:p>
        </p:txBody>
      </p:sp>
      <p:sp>
        <p:nvSpPr>
          <p:cNvPr id="12" name="12 Rectángulo"/>
          <p:cNvSpPr/>
          <p:nvPr/>
        </p:nvSpPr>
        <p:spPr>
          <a:xfrm>
            <a:off x="323528" y="764704"/>
            <a:ext cx="1771650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s-PE" sz="1400" dirty="0">
                <a:solidFill>
                  <a:srgbClr val="0070C0"/>
                </a:solidFill>
              </a:rPr>
              <a:t>CONTROL ESTRATÉGICO</a:t>
            </a:r>
          </a:p>
        </p:txBody>
      </p:sp>
      <p:sp>
        <p:nvSpPr>
          <p:cNvPr id="13" name="13 Rectángulo"/>
          <p:cNvSpPr/>
          <p:nvPr/>
        </p:nvSpPr>
        <p:spPr>
          <a:xfrm>
            <a:off x="323528" y="2852936"/>
            <a:ext cx="1830181" cy="3000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s-PE" sz="1350" dirty="0">
                <a:solidFill>
                  <a:srgbClr val="0070C0"/>
                </a:solidFill>
              </a:rPr>
              <a:t>CONTROL OPERATIVO</a:t>
            </a:r>
          </a:p>
        </p:txBody>
      </p:sp>
      <p:sp>
        <p:nvSpPr>
          <p:cNvPr id="14" name="14 Rectángulo"/>
          <p:cNvSpPr/>
          <p:nvPr/>
        </p:nvSpPr>
        <p:spPr>
          <a:xfrm>
            <a:off x="251520" y="5085184"/>
            <a:ext cx="2236446" cy="3000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s-PE" sz="1350" dirty="0">
                <a:solidFill>
                  <a:srgbClr val="0070C0"/>
                </a:solidFill>
              </a:rPr>
              <a:t>CONTROL  DE EVALUACIÓN</a:t>
            </a:r>
          </a:p>
        </p:txBody>
      </p:sp>
      <p:sp>
        <p:nvSpPr>
          <p:cNvPr id="15" name="12 Rectángulo"/>
          <p:cNvSpPr>
            <a:spLocks noChangeArrowheads="1"/>
          </p:cNvSpPr>
          <p:nvPr/>
        </p:nvSpPr>
        <p:spPr bwMode="auto">
          <a:xfrm>
            <a:off x="2339752" y="4077072"/>
            <a:ext cx="64087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Comprende los medios y acciones que aseguren el flujo de la información interna y externa, puede ser operativa, financiera de cumplimiento. Debe </a:t>
            </a:r>
            <a:r>
              <a:rPr lang="es-ES" altLang="es-PE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contarse con soluciones informáticas accesibles y modernas  que ofrezcan confiabilidad y transparencia a la toma de decisiones</a:t>
            </a:r>
            <a:r>
              <a:rPr lang="es-ES" altLang="es-PE" sz="1600" b="1" dirty="0">
                <a:solidFill>
                  <a:schemeClr val="tx1"/>
                </a:solidFill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s-MX" altLang="es-PE" sz="1600" b="1" dirty="0">
              <a:solidFill>
                <a:schemeClr val="tx1"/>
              </a:solidFill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066401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altLang="es-PE" b="1" dirty="0">
                <a:latin typeface="Arial Narrow" panose="020B0606020202030204" pitchFamily="34" charset="0"/>
              </a:rPr>
              <a:t> </a:t>
            </a:r>
            <a:r>
              <a:rPr lang="es-PE" altLang="es-PE" b="1" dirty="0" smtClean="0">
                <a:latin typeface="Arial Narrow" panose="020B0606020202030204" pitchFamily="34" charset="0"/>
              </a:rPr>
              <a:t>1. AMBIENTE </a:t>
            </a:r>
            <a:r>
              <a:rPr lang="es-PE" altLang="es-PE" b="1" dirty="0">
                <a:latin typeface="Arial Narrow" panose="020B0606020202030204" pitchFamily="34" charset="0"/>
              </a:rPr>
              <a:t>DE CONTROL</a:t>
            </a:r>
            <a:endParaRPr lang="es-PE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2487" y="548680"/>
            <a:ext cx="2183001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Marcador de contenido 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1520" y="1628800"/>
            <a:ext cx="8568952" cy="508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757617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altLang="es-PE" b="1" dirty="0" smtClean="0">
                <a:latin typeface="Arial Narrow" panose="020B0606020202030204" pitchFamily="34" charset="0"/>
              </a:rPr>
              <a:t>2. EVALUACION </a:t>
            </a:r>
            <a:r>
              <a:rPr lang="es-PE" altLang="es-PE" b="1" dirty="0">
                <a:latin typeface="Arial Narrow" panose="020B0606020202030204" pitchFamily="34" charset="0"/>
              </a:rPr>
              <a:t>DE RIESGOS</a:t>
            </a:r>
            <a:endParaRPr lang="es-PE" dirty="0"/>
          </a:p>
        </p:txBody>
      </p:sp>
      <p:pic>
        <p:nvPicPr>
          <p:cNvPr id="5" name="Picture 4" descr="http://1.bp.blogspot.com/_nB4WtKeJXqs/TKzYG2SQ-4I/AAAAAAAAAF4/s4mJPefbfC0/s1600/riesg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7821" y="548680"/>
            <a:ext cx="2412488" cy="1600757"/>
          </a:xfrm>
          <a:prstGeom prst="rect">
            <a:avLst/>
          </a:prstGeom>
          <a:noFill/>
        </p:spPr>
      </p:pic>
      <p:pic>
        <p:nvPicPr>
          <p:cNvPr id="10" name="Marcador de contenido 9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7544" y="1700808"/>
            <a:ext cx="7776864" cy="480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522020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altLang="es-PE" b="1" dirty="0" smtClean="0">
                <a:latin typeface="Arial Narrow" panose="020B0606020202030204" pitchFamily="34" charset="0"/>
              </a:rPr>
              <a:t>3. ACTIVIDADES </a:t>
            </a:r>
            <a:r>
              <a:rPr lang="es-PE" altLang="es-PE" b="1" dirty="0">
                <a:latin typeface="Arial Narrow" panose="020B0606020202030204" pitchFamily="34" charset="0"/>
              </a:rPr>
              <a:t>DE </a:t>
            </a:r>
            <a:r>
              <a:rPr lang="es-PE" altLang="es-PE" b="1" dirty="0" smtClean="0">
                <a:latin typeface="Arial Narrow" panose="020B0606020202030204" pitchFamily="34" charset="0"/>
              </a:rPr>
              <a:t>CONTROL</a:t>
            </a:r>
            <a:endParaRPr lang="es-PE" dirty="0"/>
          </a:p>
        </p:txBody>
      </p:sp>
      <p:sp>
        <p:nvSpPr>
          <p:cNvPr id="4" name="3 Rectángulo"/>
          <p:cNvSpPr>
            <a:spLocks noGrp="1" noChangeArrowheads="1"/>
          </p:cNvSpPr>
          <p:nvPr>
            <p:ph idx="1"/>
          </p:nvPr>
        </p:nvSpPr>
        <p:spPr bwMode="auto">
          <a:xfrm>
            <a:off x="539552" y="2060848"/>
            <a:ext cx="6887389" cy="359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3.1 Procedimientos de autorización y aprobación</a:t>
            </a:r>
            <a:endParaRPr lang="es-PE" altLang="es-PE" sz="2400" b="1" dirty="0">
              <a:latin typeface="Arial Narrow" panose="020B0606020202030204" pitchFamily="34" charset="0"/>
            </a:endParaRP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3.2 Segregación de Funciones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3.3 Evaluación Costo - Beneficio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3.4 Controles sobre acceso a los recursos y archivos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3.5 Verificaciones y conciliaciones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3.6 Evaluación del desempeño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3.7 Rendición de cuentas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3.8 Documentación de procesos, actividades y tareas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3.9 Revisión de procesos, actividades y tareas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3.10 Controles para las T.I. y comunicaciones</a:t>
            </a:r>
            <a:endParaRPr lang="es-ES" altLang="es-PE" sz="2400" dirty="0">
              <a:latin typeface="Arial Narrow" panose="020B0606020202030204" pitchFamily="34" charset="0"/>
            </a:endParaRPr>
          </a:p>
        </p:txBody>
      </p:sp>
      <p:pic>
        <p:nvPicPr>
          <p:cNvPr id="5" name="4 Imagen" descr="mision_570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050" y="476672"/>
            <a:ext cx="2211388" cy="21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9640838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6896534" cy="659548"/>
          </a:xfrm>
        </p:spPr>
        <p:txBody>
          <a:bodyPr>
            <a:normAutofit fontScale="90000"/>
          </a:bodyPr>
          <a:lstStyle/>
          <a:p>
            <a:r>
              <a:rPr lang="es-PE" altLang="es-PE" b="1" dirty="0" smtClean="0">
                <a:latin typeface="Arial Narrow" panose="020B0606020202030204" pitchFamily="34" charset="0"/>
              </a:rPr>
              <a:t>4. INFORMACION Y </a:t>
            </a:r>
            <a:r>
              <a:rPr lang="es-PE" altLang="es-PE" b="1" dirty="0">
                <a:latin typeface="Arial Narrow" panose="020B0606020202030204" pitchFamily="34" charset="0"/>
              </a:rPr>
              <a:t>COMUNICACION</a:t>
            </a:r>
            <a:r>
              <a:rPr lang="es-ES" altLang="es-PE" b="1" dirty="0"/>
              <a:t/>
            </a:r>
            <a:br>
              <a:rPr lang="es-ES" altLang="es-PE" b="1" dirty="0"/>
            </a:br>
            <a:endParaRPr lang="es-PE" dirty="0"/>
          </a:p>
        </p:txBody>
      </p:sp>
      <p:sp>
        <p:nvSpPr>
          <p:cNvPr id="4" name="3 Rectángulo"/>
          <p:cNvSpPr>
            <a:spLocks noGrp="1" noChangeArrowheads="1"/>
          </p:cNvSpPr>
          <p:nvPr>
            <p:ph idx="1"/>
          </p:nvPr>
        </p:nvSpPr>
        <p:spPr bwMode="auto">
          <a:xfrm>
            <a:off x="611560" y="1988840"/>
            <a:ext cx="6887389" cy="410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s-PE" altLang="es-PE" sz="2400" dirty="0" smtClean="0">
                <a:latin typeface="Arial Narrow" panose="020B0606020202030204" pitchFamily="34" charset="0"/>
              </a:rPr>
              <a:t>4.1 </a:t>
            </a:r>
            <a:r>
              <a:rPr lang="es-PE" altLang="es-PE" sz="2400" dirty="0">
                <a:latin typeface="Arial Narrow" panose="020B0606020202030204" pitchFamily="34" charset="0"/>
              </a:rPr>
              <a:t>Funciones y características de la Información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4.2 Información y responsabilidad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4.3 Calidad y suficiencia de la información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4.4 Los sistemas de información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4.5 Flexibilidad al cambio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4.6 Archivo institucional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4.7 Comunicación Interna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4.8 Comunicación Externa</a:t>
            </a:r>
          </a:p>
          <a:p>
            <a:pPr eaLnBrk="1" hangingPunct="1"/>
            <a:r>
              <a:rPr lang="es-PE" altLang="es-PE" sz="2400" dirty="0">
                <a:latin typeface="Arial Narrow" panose="020B0606020202030204" pitchFamily="34" charset="0"/>
              </a:rPr>
              <a:t>4.9 Canales de Comunicación.</a:t>
            </a:r>
          </a:p>
        </p:txBody>
      </p:sp>
      <p:pic>
        <p:nvPicPr>
          <p:cNvPr id="5" name="6 Imagen" descr="imagesCAIPA38Y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211" y="476672"/>
            <a:ext cx="1979712" cy="17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5527311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sz="3200" dirty="0" smtClean="0"/>
              <a:t>5. SUPERVISIÓN</a:t>
            </a:r>
            <a:endParaRPr lang="es-PE" sz="3200" dirty="0"/>
          </a:p>
        </p:txBody>
      </p:sp>
      <p:sp>
        <p:nvSpPr>
          <p:cNvPr id="4" name="2 Rectángulo"/>
          <p:cNvSpPr>
            <a:spLocks noGrp="1"/>
          </p:cNvSpPr>
          <p:nvPr>
            <p:ph idx="1"/>
          </p:nvPr>
        </p:nvSpPr>
        <p:spPr>
          <a:xfrm>
            <a:off x="251520" y="2000260"/>
            <a:ext cx="8136904" cy="48577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P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PE" dirty="0" smtClean="0">
                <a:ea typeface="Tahoma" pitchFamily="34" charset="0"/>
                <a:cs typeface="Tahoma" pitchFamily="34" charset="0"/>
              </a:rPr>
              <a:t>5.1. Actividades Prevención y Monitoreo: Sobre documentos que regulen y sustenten desarrollo actividades de gestión, operativos o de control. </a:t>
            </a:r>
            <a:endParaRPr lang="es-PE" b="1" dirty="0" smtClean="0"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s-PE" dirty="0" smtClean="0">
                <a:ea typeface="Tahoma" pitchFamily="34" charset="0"/>
                <a:cs typeface="Tahoma" pitchFamily="34" charset="0"/>
              </a:rPr>
              <a:t>5.1.1 Prevención y Monitoreo: Documentos de gestión (MOP, Manual de Gestión Calidad. </a:t>
            </a:r>
          </a:p>
          <a:p>
            <a:pPr algn="just"/>
            <a:r>
              <a:rPr lang="it-IT" dirty="0" smtClean="0">
                <a:ea typeface="Tahoma" pitchFamily="34" charset="0"/>
                <a:cs typeface="Tahoma" pitchFamily="34" charset="0"/>
              </a:rPr>
              <a:t>5.1.2 Monitoreo oportuno del control interno: Seguimiento continuo de normas y obligaciones y medidas correctivas. </a:t>
            </a:r>
          </a:p>
          <a:p>
            <a:pPr algn="just"/>
            <a:r>
              <a:rPr lang="es-PE" dirty="0" smtClean="0">
                <a:ea typeface="Tahoma" pitchFamily="34" charset="0"/>
                <a:cs typeface="Tahoma" pitchFamily="34" charset="0"/>
              </a:rPr>
              <a:t>5.2. Seguimiento de Resultados: Reportar deficiencias para la mejora continua de los procesos.</a:t>
            </a:r>
          </a:p>
          <a:p>
            <a:pPr algn="just"/>
            <a:r>
              <a:rPr lang="es-PE" dirty="0" smtClean="0">
                <a:ea typeface="Tahoma" pitchFamily="34" charset="0"/>
                <a:cs typeface="Tahoma" pitchFamily="34" charset="0"/>
              </a:rPr>
              <a:t>5.2.1 Reporte de deficiencias: parte de la mejora continua</a:t>
            </a:r>
          </a:p>
          <a:p>
            <a:pPr algn="just"/>
            <a:r>
              <a:rPr lang="es-PE" dirty="0" smtClean="0">
                <a:ea typeface="Tahoma" pitchFamily="34" charset="0"/>
                <a:cs typeface="Tahoma" pitchFamily="34" charset="0"/>
              </a:rPr>
              <a:t>5.2.2 Implantación y seguimiento de medidas correctivas: Registro de deficiencias y mejoras,  Plan de mejoramiento y seguimiento. </a:t>
            </a:r>
          </a:p>
          <a:p>
            <a:pPr algn="just"/>
            <a:r>
              <a:rPr lang="es-PE" dirty="0" smtClean="0">
                <a:ea typeface="Tahoma" pitchFamily="34" charset="0"/>
                <a:cs typeface="Tahoma" pitchFamily="34" charset="0"/>
              </a:rPr>
              <a:t>5.3. Compromisos de Mejoramiento: acciones necesarias para corregir desviaciones en gestión y SCI.</a:t>
            </a:r>
          </a:p>
          <a:p>
            <a:pPr algn="just"/>
            <a:r>
              <a:rPr lang="es-PE" dirty="0" smtClean="0">
                <a:ea typeface="Tahoma" pitchFamily="34" charset="0"/>
                <a:cs typeface="Tahoma" pitchFamily="34" charset="0"/>
              </a:rPr>
              <a:t>5.3.1 Autoevaluación: de control y gestión. </a:t>
            </a:r>
            <a:r>
              <a:rPr lang="es-PE" dirty="0" err="1" smtClean="0">
                <a:ea typeface="Tahoma" pitchFamily="34" charset="0"/>
                <a:cs typeface="Tahoma" pitchFamily="34" charset="0"/>
              </a:rPr>
              <a:t>Ej</a:t>
            </a:r>
            <a:r>
              <a:rPr lang="es-PE" dirty="0" smtClean="0">
                <a:ea typeface="Tahoma" pitchFamily="34" charset="0"/>
                <a:cs typeface="Tahoma" pitchFamily="34" charset="0"/>
              </a:rPr>
              <a:t>  auditoria muestral. </a:t>
            </a:r>
          </a:p>
          <a:p>
            <a:pPr algn="just"/>
            <a:r>
              <a:rPr lang="es-PE" dirty="0" smtClean="0">
                <a:ea typeface="Tahoma" pitchFamily="34" charset="0"/>
                <a:cs typeface="Tahoma" pitchFamily="34" charset="0"/>
              </a:rPr>
              <a:t>5.3.2 Evaluaciones independientes: MEF y otros. </a:t>
            </a:r>
            <a:endParaRPr lang="es-PE" dirty="0"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3" descr="MCBD05590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4921" y="260648"/>
            <a:ext cx="1895624" cy="1891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1059851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692696"/>
            <a:ext cx="8532440" cy="1080938"/>
          </a:xfrm>
        </p:spPr>
        <p:txBody>
          <a:bodyPr/>
          <a:lstStyle/>
          <a:p>
            <a:r>
              <a:rPr lang="es-PE" dirty="0" smtClean="0"/>
              <a:t>Estado </a:t>
            </a:r>
            <a:r>
              <a:rPr lang="es-PE" dirty="0" smtClean="0"/>
              <a:t>Implementación SCI- </a:t>
            </a:r>
            <a:r>
              <a:rPr lang="es-PE" dirty="0" smtClean="0"/>
              <a:t>Pensión 65</a:t>
            </a:r>
            <a:endParaRPr lang="es-PE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988840"/>
            <a:ext cx="7969321" cy="432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298050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contenido"/>
          <p:cNvSpPr>
            <a:spLocks noGrp="1"/>
          </p:cNvSpPr>
          <p:nvPr>
            <p:ph type="subTitle" idx="4294967295"/>
          </p:nvPr>
        </p:nvSpPr>
        <p:spPr>
          <a:xfrm>
            <a:off x="539552" y="2204864"/>
            <a:ext cx="8280920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PE" sz="4500" b="1" dirty="0" smtClean="0"/>
              <a:t>EVALUACIÓN DE RIESGOS</a:t>
            </a:r>
            <a:endParaRPr lang="es-PE" sz="4500" b="1" dirty="0" smtClean="0"/>
          </a:p>
          <a:p>
            <a:pPr marL="0" indent="0" algn="ctr">
              <a:buNone/>
            </a:pPr>
            <a:endParaRPr lang="es-PE" sz="2700" b="1" dirty="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813983"/>
            <a:ext cx="3635896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4325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620688"/>
            <a:ext cx="6896534" cy="1080938"/>
          </a:xfrm>
        </p:spPr>
        <p:txBody>
          <a:bodyPr>
            <a:normAutofit/>
          </a:bodyPr>
          <a:lstStyle/>
          <a:p>
            <a:r>
              <a:rPr lang="es-PE" sz="3600" dirty="0" smtClean="0"/>
              <a:t/>
            </a:r>
            <a:br>
              <a:rPr lang="es-PE" sz="3600" dirty="0" smtClean="0"/>
            </a:br>
            <a:r>
              <a:rPr lang="es-PE" dirty="0" smtClean="0"/>
              <a:t>El control gubernamental</a:t>
            </a:r>
            <a:endParaRPr lang="es-PE" dirty="0"/>
          </a:p>
        </p:txBody>
      </p:sp>
      <p:grpSp>
        <p:nvGrpSpPr>
          <p:cNvPr id="7" name="101 Grupo"/>
          <p:cNvGrpSpPr>
            <a:grpSpLocks/>
          </p:cNvGrpSpPr>
          <p:nvPr/>
        </p:nvGrpSpPr>
        <p:grpSpPr bwMode="auto">
          <a:xfrm>
            <a:off x="1403648" y="1268760"/>
            <a:ext cx="6840760" cy="5589240"/>
            <a:chOff x="179512" y="1052736"/>
            <a:chExt cx="6192688" cy="5411584"/>
          </a:xfrm>
        </p:grpSpPr>
        <p:grpSp>
          <p:nvGrpSpPr>
            <p:cNvPr id="8" name="99 Grupo"/>
            <p:cNvGrpSpPr>
              <a:grpSpLocks/>
            </p:cNvGrpSpPr>
            <p:nvPr/>
          </p:nvGrpSpPr>
          <p:grpSpPr bwMode="auto">
            <a:xfrm>
              <a:off x="179512" y="1484784"/>
              <a:ext cx="3658612" cy="4320480"/>
              <a:chOff x="179512" y="1484784"/>
              <a:chExt cx="3658612" cy="4320480"/>
            </a:xfrm>
          </p:grpSpPr>
          <p:sp>
            <p:nvSpPr>
              <p:cNvPr id="26" name="Rectangle 2"/>
              <p:cNvSpPr>
                <a:spLocks noChangeArrowheads="1"/>
              </p:cNvSpPr>
              <p:nvPr/>
            </p:nvSpPr>
            <p:spPr bwMode="auto">
              <a:xfrm>
                <a:off x="179512" y="2780928"/>
                <a:ext cx="2016224" cy="1656184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rgbClr val="F7F6C8"/>
                </a:solidFill>
                <a:headEnd type="none" w="sm" len="sm"/>
                <a:tailEnd type="none" w="sm" len="sm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  <a:ex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</a:t>
                </a:r>
              </a:p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Gubernamental</a:t>
                </a:r>
                <a:endParaRPr lang="es-ES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" name="Rectangle 3"/>
              <p:cNvSpPr>
                <a:spLocks noChangeArrowheads="1"/>
              </p:cNvSpPr>
              <p:nvPr/>
            </p:nvSpPr>
            <p:spPr bwMode="auto">
              <a:xfrm>
                <a:off x="2339752" y="1484784"/>
                <a:ext cx="1445774" cy="118025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headEnd type="none" w="sm" len="sm"/>
                <a:tailEnd type="none" w="sm" len="sm"/>
              </a:ln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 </a:t>
                </a:r>
              </a:p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Interno</a:t>
                </a:r>
                <a:endParaRPr lang="es-ES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8" name="Rectangle 7"/>
              <p:cNvSpPr>
                <a:spLocks noChangeArrowheads="1"/>
              </p:cNvSpPr>
              <p:nvPr/>
            </p:nvSpPr>
            <p:spPr bwMode="auto">
              <a:xfrm>
                <a:off x="2411760" y="4581128"/>
                <a:ext cx="1426364" cy="122413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 </a:t>
                </a:r>
              </a:p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Externo</a:t>
                </a:r>
                <a:endParaRPr lang="es-ES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4572000" y="1052736"/>
              <a:ext cx="1728192" cy="57606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headEnd type="none" w="sm" len="sm"/>
              <a:tailEnd type="none" w="sm" len="sm"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Control Interno</a:t>
              </a:r>
            </a:p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Previo</a:t>
              </a:r>
              <a:endParaRPr lang="es-E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4572000" y="2492896"/>
              <a:ext cx="1728192" cy="57606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headEnd type="none" w="sm" len="sm"/>
              <a:tailEnd type="none" w="sm" len="sm"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Control Interno</a:t>
              </a:r>
            </a:p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Posterior</a:t>
              </a:r>
              <a:endParaRPr lang="es-E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4572000" y="1772816"/>
              <a:ext cx="1728192" cy="57606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headEnd type="none" w="sm" len="sm"/>
              <a:tailEnd type="none" w="sm" len="sm"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Control Interno</a:t>
              </a:r>
              <a:endParaRPr lang="es-E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0" hangingPunct="0">
                <a:defRPr/>
              </a:pPr>
              <a:r>
                <a:rPr lang="es-ES" sz="1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Simultáneo</a:t>
              </a:r>
              <a:endPara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2" name="100 Grupo"/>
            <p:cNvGrpSpPr>
              <a:grpSpLocks/>
            </p:cNvGrpSpPr>
            <p:nvPr/>
          </p:nvGrpSpPr>
          <p:grpSpPr bwMode="auto">
            <a:xfrm>
              <a:off x="4572000" y="3789040"/>
              <a:ext cx="1800200" cy="2675280"/>
              <a:chOff x="4572000" y="3789040"/>
              <a:chExt cx="1800200" cy="2675280"/>
            </a:xfrm>
          </p:grpSpPr>
          <p:sp>
            <p:nvSpPr>
              <p:cNvPr id="23" name="Rectangle 3"/>
              <p:cNvSpPr>
                <a:spLocks noChangeArrowheads="1"/>
              </p:cNvSpPr>
              <p:nvPr/>
            </p:nvSpPr>
            <p:spPr bwMode="auto">
              <a:xfrm>
                <a:off x="4572000" y="3789040"/>
                <a:ext cx="1728192" cy="889094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 Externo</a:t>
                </a:r>
              </a:p>
              <a:p>
                <a:pPr algn="ctr">
                  <a:defRPr/>
                </a:pPr>
                <a:r>
                  <a:rPr lang="es-MX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Previo</a:t>
                </a:r>
              </a:p>
              <a:p>
                <a:pPr algn="ctr">
                  <a:defRPr/>
                </a:pPr>
                <a:r>
                  <a:rPr lang="es-ES" sz="1050" b="1" dirty="0">
                    <a:solidFill>
                      <a:schemeClr val="tx1"/>
                    </a:solidFill>
                    <a:latin typeface="Garamond" pitchFamily="18" charset="0"/>
                  </a:rPr>
                  <a:t>Art.  22º inc. j, k, l</a:t>
                </a:r>
              </a:p>
              <a:p>
                <a:pPr algn="ctr" eaLnBrk="0" hangingPunct="0">
                  <a:defRPr/>
                </a:pPr>
                <a:endParaRPr lang="es-ES" sz="105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4" name="Rectangle 7"/>
              <p:cNvSpPr>
                <a:spLocks noChangeArrowheads="1"/>
              </p:cNvSpPr>
              <p:nvPr/>
            </p:nvSpPr>
            <p:spPr bwMode="auto">
              <a:xfrm>
                <a:off x="4572000" y="4869160"/>
                <a:ext cx="1740494" cy="65905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 Externo</a:t>
                </a:r>
              </a:p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Simultaneo</a:t>
                </a:r>
                <a:endParaRPr lang="es-ES" sz="1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4572000" y="5805264"/>
                <a:ext cx="1800200" cy="65905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  Externo </a:t>
                </a:r>
              </a:p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Posterior</a:t>
                </a:r>
                <a:endParaRPr lang="es-ES" sz="1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8 Flecha arriba y abajo"/>
            <p:cNvSpPr/>
            <p:nvPr/>
          </p:nvSpPr>
          <p:spPr>
            <a:xfrm>
              <a:off x="4067547" y="4005375"/>
              <a:ext cx="144472" cy="2231941"/>
            </a:xfrm>
            <a:prstGeom prst="up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4" name="9 Flecha arriba y abajo"/>
            <p:cNvSpPr/>
            <p:nvPr/>
          </p:nvSpPr>
          <p:spPr>
            <a:xfrm>
              <a:off x="4067547" y="1124170"/>
              <a:ext cx="73030" cy="1873180"/>
            </a:xfrm>
            <a:prstGeom prst="up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5" name="10 Flecha derecha"/>
            <p:cNvSpPr/>
            <p:nvPr/>
          </p:nvSpPr>
          <p:spPr>
            <a:xfrm>
              <a:off x="4067547" y="1124170"/>
              <a:ext cx="431828" cy="73022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6" name="11 Flecha derecha"/>
            <p:cNvSpPr/>
            <p:nvPr/>
          </p:nvSpPr>
          <p:spPr>
            <a:xfrm>
              <a:off x="4146927" y="2914803"/>
              <a:ext cx="431828" cy="71435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7" name="12 Flecha derecha"/>
            <p:cNvSpPr/>
            <p:nvPr/>
          </p:nvSpPr>
          <p:spPr>
            <a:xfrm>
              <a:off x="4140577" y="2060760"/>
              <a:ext cx="431828" cy="71435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8" name="13 Flecha derecha"/>
            <p:cNvSpPr/>
            <p:nvPr/>
          </p:nvSpPr>
          <p:spPr>
            <a:xfrm flipV="1">
              <a:off x="3780192" y="2060760"/>
              <a:ext cx="446115" cy="71435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19" name="14 Flecha derecha"/>
            <p:cNvSpPr/>
            <p:nvPr/>
          </p:nvSpPr>
          <p:spPr>
            <a:xfrm>
              <a:off x="4140577" y="4005375"/>
              <a:ext cx="431828" cy="71434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20" name="15 Flecha derecha"/>
            <p:cNvSpPr/>
            <p:nvPr/>
          </p:nvSpPr>
          <p:spPr>
            <a:xfrm>
              <a:off x="4212342" y="5301272"/>
              <a:ext cx="431828" cy="71434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21" name="16 Flecha derecha"/>
            <p:cNvSpPr/>
            <p:nvPr/>
          </p:nvSpPr>
          <p:spPr>
            <a:xfrm>
              <a:off x="4140577" y="6165881"/>
              <a:ext cx="431828" cy="71435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  <p:sp>
          <p:nvSpPr>
            <p:cNvPr id="22" name="17 Flecha derecha"/>
            <p:cNvSpPr/>
            <p:nvPr/>
          </p:nvSpPr>
          <p:spPr>
            <a:xfrm>
              <a:off x="3851634" y="5157857"/>
              <a:ext cx="288943" cy="44448"/>
            </a:xfrm>
            <a:prstGeom prst="rightArrow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PE" dirty="0"/>
            </a:p>
          </p:txBody>
        </p:sp>
      </p:grpSp>
      <p:sp>
        <p:nvSpPr>
          <p:cNvPr id="29" name="13 Flecha derecha"/>
          <p:cNvSpPr/>
          <p:nvPr/>
        </p:nvSpPr>
        <p:spPr bwMode="auto">
          <a:xfrm rot="18919276" flipV="1">
            <a:off x="3500746" y="3303886"/>
            <a:ext cx="1353236" cy="171663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PE" dirty="0"/>
          </a:p>
        </p:txBody>
      </p:sp>
      <p:sp>
        <p:nvSpPr>
          <p:cNvPr id="30" name="13 Flecha derecha"/>
          <p:cNvSpPr/>
          <p:nvPr/>
        </p:nvSpPr>
        <p:spPr bwMode="auto">
          <a:xfrm rot="2587149" flipV="1">
            <a:off x="3487389" y="4283255"/>
            <a:ext cx="1449142" cy="138036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42649044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RIESGO: Concepto</a:t>
            </a:r>
            <a:endParaRPr lang="es-PE" dirty="0"/>
          </a:p>
        </p:txBody>
      </p:sp>
      <p:sp>
        <p:nvSpPr>
          <p:cNvPr id="4" name="Rectángulo 3"/>
          <p:cNvSpPr/>
          <p:nvPr/>
        </p:nvSpPr>
        <p:spPr>
          <a:xfrm>
            <a:off x="539552" y="2204864"/>
            <a:ext cx="62646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PE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Evento </a:t>
            </a:r>
            <a:r>
              <a:rPr lang="es-P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podría originar que la actividad que estoy realizando no se ejecute y por lo tanto no de soporte al logro del objetivo </a:t>
            </a:r>
            <a:r>
              <a:rPr lang="es-PE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institucional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P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PROBABILIDAD de daño o pérdida ante la ocurrencia de un evento PELIGROSO que podría constituirse en una oportunidad de mejora</a:t>
            </a:r>
            <a:r>
              <a:rPr lang="es-PE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s-PE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Pensión 65, el riesgo general es que no podamos lograr la seguridad económica que contribuya a la mejora del Bienestar del usuario de Pensión 65</a:t>
            </a:r>
            <a:endParaRPr lang="es-P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PE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124744"/>
            <a:ext cx="165618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15450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EVALUACION DE RIESGOS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331640" y="1772816"/>
            <a:ext cx="6377181" cy="475252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s-PE" sz="3200" dirty="0" smtClean="0"/>
              <a:t>1. IDENTIFICACIÓN</a:t>
            </a:r>
          </a:p>
          <a:p>
            <a:r>
              <a:rPr lang="es-PE" sz="3200" dirty="0" smtClean="0"/>
              <a:t>Clasificación </a:t>
            </a:r>
            <a:endParaRPr lang="es-PE" sz="3200" dirty="0"/>
          </a:p>
          <a:p>
            <a:r>
              <a:rPr lang="es-PE" sz="3200" dirty="0"/>
              <a:t>Registro de </a:t>
            </a:r>
            <a:r>
              <a:rPr lang="es-PE" sz="3200" dirty="0" smtClean="0"/>
              <a:t>riesgo</a:t>
            </a:r>
          </a:p>
          <a:p>
            <a:pPr marL="0" indent="0">
              <a:buNone/>
            </a:pPr>
            <a:endParaRPr lang="es-PE" sz="3200" dirty="0"/>
          </a:p>
          <a:p>
            <a:pPr marL="0" lvl="0" indent="0">
              <a:buNone/>
            </a:pPr>
            <a:r>
              <a:rPr lang="es-PE" sz="3200" dirty="0" smtClean="0"/>
              <a:t>2. VALORACIÓN</a:t>
            </a:r>
          </a:p>
          <a:p>
            <a:r>
              <a:rPr lang="es-PE" sz="3200" dirty="0" smtClean="0"/>
              <a:t>Análisis cualitativo</a:t>
            </a:r>
            <a:endParaRPr lang="es-PE" sz="3200" dirty="0"/>
          </a:p>
          <a:p>
            <a:r>
              <a:rPr lang="es-PE" sz="3200" dirty="0" smtClean="0"/>
              <a:t>Análisis cuantitativo</a:t>
            </a:r>
            <a:endParaRPr lang="es-PE" sz="3200" dirty="0"/>
          </a:p>
          <a:p>
            <a:r>
              <a:rPr lang="es-PE" sz="3200" dirty="0"/>
              <a:t>Matriz de probabilidad e </a:t>
            </a:r>
            <a:r>
              <a:rPr lang="es-PE" sz="3200" dirty="0" smtClean="0"/>
              <a:t>impacto</a:t>
            </a:r>
          </a:p>
          <a:p>
            <a:endParaRPr lang="es-PE" sz="3200" dirty="0"/>
          </a:p>
          <a:p>
            <a:pPr marL="0" lvl="0" indent="0">
              <a:buNone/>
            </a:pPr>
            <a:r>
              <a:rPr lang="es-PE" sz="3200" dirty="0" smtClean="0"/>
              <a:t>3. RESPUESTA AL RIESGO</a:t>
            </a:r>
          </a:p>
          <a:p>
            <a:r>
              <a:rPr lang="es-PE" sz="3200" dirty="0" smtClean="0"/>
              <a:t>Acciones y controles</a:t>
            </a:r>
            <a:endParaRPr lang="es-PE" sz="3200" dirty="0"/>
          </a:p>
          <a:p>
            <a:r>
              <a:rPr lang="es-PE" sz="3200" dirty="0" smtClean="0"/>
              <a:t>Matriz de riesgos</a:t>
            </a:r>
            <a:endParaRPr lang="es-PE" sz="3200" dirty="0"/>
          </a:p>
          <a:p>
            <a:pPr marL="0" lvl="0" indent="0">
              <a:buNone/>
            </a:pPr>
            <a:endParaRPr lang="es-PE" sz="3200" dirty="0" smtClean="0"/>
          </a:p>
          <a:p>
            <a:pPr marL="0" lvl="0" indent="0">
              <a:buNone/>
            </a:pPr>
            <a:endParaRPr lang="es-PE" sz="3200" dirty="0"/>
          </a:p>
        </p:txBody>
      </p:sp>
    </p:spTree>
    <p:extLst>
      <p:ext uri="{BB962C8B-B14F-4D97-AF65-F5344CB8AC3E}">
        <p14:creationId xmlns:p14="http://schemas.microsoft.com/office/powerpoint/2010/main" val="15581861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432849" cy="1080938"/>
          </a:xfrm>
        </p:spPr>
        <p:txBody>
          <a:bodyPr>
            <a:normAutofit fontScale="90000"/>
          </a:bodyPr>
          <a:lstStyle/>
          <a:p>
            <a:r>
              <a:rPr lang="es-PE" dirty="0"/>
              <a:t>EVALUACION DE </a:t>
            </a:r>
            <a:r>
              <a:rPr lang="es-PE" dirty="0" smtClean="0"/>
              <a:t>RIESGOS : CLASIFICACIÓN</a:t>
            </a:r>
            <a:br>
              <a:rPr lang="es-PE" dirty="0" smtClean="0"/>
            </a:br>
            <a:endParaRPr lang="es-PE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179512" y="2095974"/>
            <a:ext cx="8568952" cy="408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marL="271463" indent="-27146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Char char="•"/>
            </a:pPr>
            <a:r>
              <a:rPr lang="es-ES" altLang="es-PE" sz="1800" b="1" u="sng" dirty="0" smtClean="0"/>
              <a:t>Riesgo </a:t>
            </a:r>
            <a:r>
              <a:rPr lang="es-ES" altLang="es-PE" sz="1800" b="1" u="sng" dirty="0"/>
              <a:t>Estratégico</a:t>
            </a:r>
            <a:r>
              <a:rPr lang="es-ES" altLang="es-PE" sz="1800" b="1" dirty="0"/>
              <a:t>:</a:t>
            </a:r>
            <a:r>
              <a:rPr lang="es-ES" altLang="es-PE" sz="1800" dirty="0"/>
              <a:t> Se asocia con la forma en que se administra la </a:t>
            </a:r>
            <a:r>
              <a:rPr lang="es-ES" altLang="es-PE" sz="1800" dirty="0" smtClean="0"/>
              <a:t>Entidad: Focalización, control de resultados y articulación de otras entidades (SISFOH, Municipalidad)</a:t>
            </a:r>
            <a:endParaRPr lang="es-ES" altLang="es-PE" sz="1800" dirty="0"/>
          </a:p>
          <a:p>
            <a:pPr algn="just" eaLnBrk="1" hangingPunct="1">
              <a:spcBef>
                <a:spcPct val="0"/>
              </a:spcBef>
              <a:buFontTx/>
              <a:buChar char="•"/>
            </a:pPr>
            <a:r>
              <a:rPr lang="es-ES" altLang="es-PE" sz="1800" b="1" u="sng" dirty="0"/>
              <a:t>Riesgos Operativos</a:t>
            </a:r>
            <a:r>
              <a:rPr lang="es-ES" altLang="es-PE" sz="1800" b="1" dirty="0"/>
              <a:t>:</a:t>
            </a:r>
            <a:r>
              <a:rPr lang="es-ES" altLang="es-PE" sz="1800" dirty="0"/>
              <a:t> Comprende los riesgos relacionados tanto con la parte operativa como técnica de la </a:t>
            </a:r>
            <a:r>
              <a:rPr lang="es-ES" altLang="es-PE" sz="1800" dirty="0" smtClean="0"/>
              <a:t>entidad: Procesos de afiliación y desafiliación, programación y transferencia monetaria.</a:t>
            </a:r>
          </a:p>
          <a:p>
            <a:pPr algn="just" eaLnBrk="1" hangingPunct="1">
              <a:spcBef>
                <a:spcPct val="0"/>
              </a:spcBef>
              <a:buFontTx/>
              <a:buChar char="•"/>
            </a:pPr>
            <a:r>
              <a:rPr lang="es-ES" altLang="es-PE" sz="1800" b="1" u="sng" dirty="0" smtClean="0"/>
              <a:t>Riesgos </a:t>
            </a:r>
            <a:r>
              <a:rPr lang="es-ES" altLang="es-PE" sz="1800" b="1" u="sng" dirty="0"/>
              <a:t>Financieros</a:t>
            </a:r>
            <a:r>
              <a:rPr lang="es-ES" altLang="es-PE" sz="1800" b="1" dirty="0"/>
              <a:t>:</a:t>
            </a:r>
            <a:r>
              <a:rPr lang="es-ES" altLang="es-PE" sz="1800" dirty="0"/>
              <a:t> Se relacionan con el manejo de los recursos de la entidad </a:t>
            </a:r>
            <a:r>
              <a:rPr lang="es-ES" altLang="es-PE" sz="1800" dirty="0" smtClean="0"/>
              <a:t>: Gestión administrativa, proceso de logística, tesorería. </a:t>
            </a:r>
            <a:endParaRPr lang="es-ES" altLang="es-PE" sz="1800" dirty="0"/>
          </a:p>
          <a:p>
            <a:pPr algn="just" eaLnBrk="1" hangingPunct="1">
              <a:spcBef>
                <a:spcPct val="0"/>
              </a:spcBef>
              <a:buFontTx/>
              <a:buChar char="•"/>
            </a:pPr>
            <a:r>
              <a:rPr lang="es-ES" altLang="es-PE" sz="1800" b="1" u="sng" dirty="0"/>
              <a:t>Riesgos de Cumplimiento</a:t>
            </a:r>
            <a:r>
              <a:rPr lang="es-ES" altLang="es-PE" sz="1800" b="1" dirty="0"/>
              <a:t>:</a:t>
            </a:r>
            <a:r>
              <a:rPr lang="es-ES" altLang="es-PE" sz="1800" dirty="0"/>
              <a:t> Se asocian con la capacidad de la entidad para cumplir con los requisitos legales, contractuales, de ética pública y en general con su compromiso ante la </a:t>
            </a:r>
            <a:r>
              <a:rPr lang="es-ES" altLang="es-PE" sz="1800" dirty="0" smtClean="0"/>
              <a:t>comunidad: ejecución de procesos, ejecución contractual en forma transparente.</a:t>
            </a:r>
            <a:endParaRPr lang="es-ES" altLang="es-PE" sz="1800" dirty="0"/>
          </a:p>
          <a:p>
            <a:pPr algn="just" eaLnBrk="1" hangingPunct="1">
              <a:spcBef>
                <a:spcPct val="0"/>
              </a:spcBef>
              <a:buFontTx/>
              <a:buChar char="•"/>
            </a:pPr>
            <a:r>
              <a:rPr lang="es-ES" altLang="es-PE" sz="1800" b="1" u="sng" dirty="0"/>
              <a:t>Riesgos de Tecnología</a:t>
            </a:r>
            <a:r>
              <a:rPr lang="es-ES" altLang="es-PE" sz="1800" b="1" dirty="0"/>
              <a:t>:</a:t>
            </a:r>
            <a:r>
              <a:rPr lang="es-ES" altLang="es-PE" sz="1800" dirty="0"/>
              <a:t> Se asocian con la capacidad de la Entidad para que la tecnología disponible satisfaga las necesidades actuales y futuras de la entidad y soporte el cumplimiento de la </a:t>
            </a:r>
            <a:r>
              <a:rPr lang="es-ES" altLang="es-PE" sz="1800" dirty="0" smtClean="0"/>
              <a:t>misión: Proceso de Gestión de Tecnologías de Información y comunicaciones.</a:t>
            </a:r>
          </a:p>
        </p:txBody>
      </p:sp>
    </p:spTree>
    <p:extLst>
      <p:ext uri="{BB962C8B-B14F-4D97-AF65-F5344CB8AC3E}">
        <p14:creationId xmlns:p14="http://schemas.microsoft.com/office/powerpoint/2010/main" val="3091650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1638" y="753228"/>
            <a:ext cx="8432850" cy="1080938"/>
          </a:xfrm>
        </p:spPr>
        <p:txBody>
          <a:bodyPr/>
          <a:lstStyle/>
          <a:p>
            <a:r>
              <a:rPr lang="es-PE" dirty="0" smtClean="0"/>
              <a:t>CLASIFICACION DE RIESGOS: Registro</a:t>
            </a:r>
            <a:endParaRPr lang="es-PE" dirty="0"/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3010690"/>
              </p:ext>
            </p:extLst>
          </p:nvPr>
        </p:nvGraphicFramePr>
        <p:xfrm>
          <a:off x="251519" y="1556790"/>
          <a:ext cx="8568952" cy="4968557"/>
        </p:xfrm>
        <a:graphic>
          <a:graphicData uri="http://schemas.openxmlformats.org/drawingml/2006/table">
            <a:tbl>
              <a:tblPr/>
              <a:tblGrid>
                <a:gridCol w="505852"/>
                <a:gridCol w="3174655"/>
                <a:gridCol w="976817"/>
                <a:gridCol w="837273"/>
                <a:gridCol w="854714"/>
                <a:gridCol w="1238464"/>
                <a:gridCol w="981177"/>
              </a:tblGrid>
              <a:tr h="613186"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Riesgos identificados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Estratégico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Operativo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Financiero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 cumplimiento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 tecnología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</a:tr>
              <a:tr h="350392"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Cambio de gestión entidad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392"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Recorte de presupuesto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392"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Usuario que percibe pensión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392"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Usuario fallecido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392"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Falta de disponibilidad presupuestal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392"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 hay saldos en caja chica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209"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Incumplimiento del proveedor en entrega bienes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209"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 reportar condición de usuario en forma oportuna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209"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 tener internet para trasmitir visita en SISOPE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392"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Aprobación de viáticos postergada.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18851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1638" y="753228"/>
            <a:ext cx="8612361" cy="1080938"/>
          </a:xfrm>
        </p:spPr>
        <p:txBody>
          <a:bodyPr>
            <a:normAutofit/>
          </a:bodyPr>
          <a:lstStyle/>
          <a:p>
            <a:r>
              <a:rPr lang="es-PE" dirty="0"/>
              <a:t>EVALUACION DE </a:t>
            </a:r>
            <a:r>
              <a:rPr lang="es-PE" dirty="0" smtClean="0"/>
              <a:t>RIESGOS: VALORACIÓN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67544" y="1988840"/>
            <a:ext cx="8496944" cy="79208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es-ES" altLang="es-PE" b="1" dirty="0">
                <a:latin typeface="Arial" panose="020B0604020202020204" pitchFamily="34" charset="0"/>
              </a:rPr>
              <a:t>La valoración de los riesgos se </a:t>
            </a:r>
            <a:r>
              <a:rPr lang="es-ES" altLang="es-PE" b="1" dirty="0" smtClean="0">
                <a:latin typeface="Arial" panose="020B0604020202020204" pitchFamily="34" charset="0"/>
              </a:rPr>
              <a:t>efectúa </a:t>
            </a:r>
            <a:r>
              <a:rPr lang="es-ES" altLang="es-PE" b="1" dirty="0">
                <a:latin typeface="Arial" panose="020B0604020202020204" pitchFamily="34" charset="0"/>
              </a:rPr>
              <a:t>con </a:t>
            </a:r>
            <a:r>
              <a:rPr lang="es-ES" altLang="es-PE" b="1" dirty="0" smtClean="0">
                <a:latin typeface="Arial" panose="020B0604020202020204" pitchFamily="34" charset="0"/>
              </a:rPr>
              <a:t>la </a:t>
            </a:r>
            <a:r>
              <a:rPr lang="es-ES" altLang="es-PE" b="1" dirty="0">
                <a:latin typeface="Arial" panose="020B0604020202020204" pitchFamily="34" charset="0"/>
              </a:rPr>
              <a:t>información </a:t>
            </a:r>
            <a:r>
              <a:rPr lang="es-ES" altLang="es-PE" b="1" dirty="0" smtClean="0">
                <a:latin typeface="Arial" panose="020B0604020202020204" pitchFamily="34" charset="0"/>
              </a:rPr>
              <a:t>del </a:t>
            </a:r>
            <a:r>
              <a:rPr lang="es-ES" altLang="es-PE" b="1" dirty="0">
                <a:latin typeface="Arial" panose="020B0604020202020204" pitchFamily="34" charset="0"/>
              </a:rPr>
              <a:t>registro de riesgos, elaborado en la etapa de identificación, con el fin de determinar las acciones que se van a implementar</a:t>
            </a:r>
          </a:p>
          <a:p>
            <a:pPr algn="just"/>
            <a:endParaRPr lang="es-PE" dirty="0"/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794272"/>
              </p:ext>
            </p:extLst>
          </p:nvPr>
        </p:nvGraphicFramePr>
        <p:xfrm>
          <a:off x="611561" y="2636911"/>
          <a:ext cx="8208910" cy="3801140"/>
        </p:xfrm>
        <a:graphic>
          <a:graphicData uri="http://schemas.openxmlformats.org/drawingml/2006/table">
            <a:tbl>
              <a:tblPr firstRow="1" firstCol="1" bandRow="1"/>
              <a:tblGrid>
                <a:gridCol w="1368151"/>
                <a:gridCol w="1728192"/>
                <a:gridCol w="1296144"/>
                <a:gridCol w="2376264"/>
                <a:gridCol w="1440159"/>
              </a:tblGrid>
              <a:tr h="572673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3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ANALISIS </a:t>
                      </a:r>
                      <a:r>
                        <a:rPr lang="es-PE" sz="32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CUALITATIVO</a:t>
                      </a:r>
                      <a:endParaRPr lang="es-PE" sz="3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PE" sz="18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7983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PROBABILIDAD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279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Categoría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Categoría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702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PROBABLE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Muy Frecuente o se puede materializar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ALTO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Efecto significativo, grave daño en Entidad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POSIBLE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 frecuente la exposición al riesgo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MODERADO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Efecto medio, pero no grave.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6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IMPROBABLE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Muy poco frecuente, casi imposible.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BAJO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Efecto  muy pequeño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68171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1638" y="753228"/>
            <a:ext cx="8432850" cy="1080938"/>
          </a:xfrm>
        </p:spPr>
        <p:txBody>
          <a:bodyPr/>
          <a:lstStyle/>
          <a:p>
            <a:pPr algn="ctr"/>
            <a:r>
              <a:rPr lang="es-PE" dirty="0" smtClean="0"/>
              <a:t>EVALUACIÓN DE RIESGOS-VALORACION NIVELES</a:t>
            </a:r>
            <a:endParaRPr lang="es-PE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8547472"/>
              </p:ext>
            </p:extLst>
          </p:nvPr>
        </p:nvGraphicFramePr>
        <p:xfrm>
          <a:off x="467544" y="2308516"/>
          <a:ext cx="8064896" cy="4229199"/>
        </p:xfrm>
        <a:graphic>
          <a:graphicData uri="http://schemas.openxmlformats.org/drawingml/2006/table">
            <a:tbl>
              <a:tblPr/>
              <a:tblGrid>
                <a:gridCol w="2055435"/>
                <a:gridCol w="6009461"/>
              </a:tblGrid>
              <a:tr h="542526">
                <a:tc>
                  <a:txBody>
                    <a:bodyPr/>
                    <a:lstStyle/>
                    <a:p>
                      <a:pPr algn="ctr" fontAlgn="b"/>
                      <a:r>
                        <a:rPr lang="es-PE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NIVEL</a:t>
                      </a:r>
                      <a:r>
                        <a:rPr lang="es-PE" sz="2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DE RIESGO</a:t>
                      </a:r>
                      <a:endParaRPr lang="es-PE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DESCRIPCIÓN</a:t>
                      </a:r>
                      <a:endParaRPr lang="es-PE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</a:tr>
              <a:tr h="542526">
                <a:tc>
                  <a:txBody>
                    <a:bodyPr/>
                    <a:lstStyle/>
                    <a:p>
                      <a:pPr algn="l" fontAlgn="b"/>
                      <a:r>
                        <a:rPr lang="es-PE" sz="2000" b="0" i="0" u="none" strike="noStrike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Aceptable: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2000" b="0" i="0" u="none" strike="noStrike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Riesgo insignificante que no requiere ninguna acción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526">
                <a:tc>
                  <a:txBody>
                    <a:bodyPr/>
                    <a:lstStyle/>
                    <a:p>
                      <a:pPr algn="l" fontAlgn="b"/>
                      <a:r>
                        <a:rPr lang="es-PE" sz="2000" b="0" i="0" u="none" strike="noStrike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Tolerable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2000" b="0" i="0" u="none" strike="noStrike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Menores efectos que pueden ser fácilmente atendidos. Se administra con procedimientos rutinarios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2526">
                <a:tc>
                  <a:txBody>
                    <a:bodyPr/>
                    <a:lstStyle/>
                    <a:p>
                      <a:pPr algn="l" fontAlgn="b"/>
                      <a:r>
                        <a:rPr lang="es-PE" sz="2000" b="0" i="0" u="none" strike="noStrike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Moderado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2000" b="0" i="0" u="none" strike="noStrike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Debe ser administrado con procedimientos normales de control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363">
                <a:tc>
                  <a:txBody>
                    <a:bodyPr/>
                    <a:lstStyle/>
                    <a:p>
                      <a:pPr algn="l" fontAlgn="b"/>
                      <a:r>
                        <a:rPr lang="es-PE" sz="2000" b="0" i="0" u="none" strike="noStrike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Importante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2000" b="0" i="0" u="none" strike="noStrike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Se requiere atención de la alta dirección. Planes de tratamiento requeridos, implementados y reportados a los jefes de las oficinas, divisiones, entre otros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972">
                <a:tc>
                  <a:txBody>
                    <a:bodyPr/>
                    <a:lstStyle/>
                    <a:p>
                      <a:pPr algn="l" fontAlgn="b"/>
                      <a:r>
                        <a:rPr lang="es-PE" sz="2000" b="0" i="0" u="none" strike="noStrike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Inaceptable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2000" b="0" i="0" u="none" strike="noStrike" dirty="0">
                          <a:solidFill>
                            <a:schemeClr val="tx1">
                              <a:lumMod val="9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Se requiere acción inmediata. Planes de tratamiento requeridos, implementados y reportados a la Alta Dirección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467544" y="1556792"/>
            <a:ext cx="7856785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400" dirty="0" smtClean="0"/>
              <a:t>El nivel que alcanza un riesgo identificado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3153488928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432850" cy="1080938"/>
          </a:xfrm>
        </p:spPr>
        <p:txBody>
          <a:bodyPr/>
          <a:lstStyle/>
          <a:p>
            <a:pPr algn="ctr"/>
            <a:r>
              <a:rPr lang="es-PE" dirty="0" smtClean="0"/>
              <a:t>EVALUACIÓN DE RIESGOS-VALORACION MATRIZ DE RIESGO</a:t>
            </a:r>
            <a:endParaRPr lang="es-PE" dirty="0"/>
          </a:p>
        </p:txBody>
      </p:sp>
      <p:graphicFrame>
        <p:nvGraphicFramePr>
          <p:cNvPr id="9" name="Marcador de contenido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0828351"/>
              </p:ext>
            </p:extLst>
          </p:nvPr>
        </p:nvGraphicFramePr>
        <p:xfrm>
          <a:off x="755576" y="1844824"/>
          <a:ext cx="7632848" cy="4869160"/>
        </p:xfrm>
        <a:graphic>
          <a:graphicData uri="http://schemas.openxmlformats.org/drawingml/2006/table">
            <a:tbl>
              <a:tblPr firstRow="1" firstCol="1" bandRow="1"/>
              <a:tblGrid>
                <a:gridCol w="1862415"/>
                <a:gridCol w="1944717"/>
                <a:gridCol w="1944717"/>
                <a:gridCol w="1880999"/>
              </a:tblGrid>
              <a:tr h="63165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IMPACTO O MAGNITUD DEL </a:t>
                      </a:r>
                      <a:r>
                        <a:rPr lang="es-PE" sz="1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DAÑO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322987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381000" algn="ctr"/>
                        </a:tabLst>
                      </a:pPr>
                      <a:r>
                        <a:rPr lang="es-PE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	1 	BAJO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MODERADO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ALTO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0928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PROBABLE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u="sng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Moderado</a:t>
                      </a:r>
                      <a:endParaRPr lang="es-PE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Administrar y monitorear riesgo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u="sng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Importante</a:t>
                      </a:r>
                      <a:endParaRPr lang="es-PE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Atencion</a:t>
                      </a: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Alta Dirección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u="sng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Inaceptable</a:t>
                      </a:r>
                      <a:endParaRPr lang="es-PE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Accion</a:t>
                      </a: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inmediata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230928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POSIBLE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u="sng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Tolerable </a:t>
                      </a:r>
                      <a:r>
                        <a:rPr lang="es-PE" sz="18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monitoreo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u="sng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Moderado</a:t>
                      </a:r>
                      <a:endParaRPr lang="es-PE" sz="18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Administrar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riesgo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u="sng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Importante</a:t>
                      </a:r>
                      <a:endParaRPr lang="es-PE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Atencion</a:t>
                      </a: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Alta Dirección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52667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IMPROBABLE</a:t>
                      </a:r>
                      <a:endParaRPr lang="es-PE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u="sng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Aceptable</a:t>
                      </a:r>
                      <a:endParaRPr lang="es-PE" sz="18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u="sng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Tolerable</a:t>
                      </a:r>
                      <a:r>
                        <a:rPr lang="es-PE" sz="18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monitoreo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u="sng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Moderado</a:t>
                      </a:r>
                      <a:endParaRPr lang="es-PE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Administrar y monitorear riesgo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0" name="Rectángulo 9"/>
          <p:cNvSpPr/>
          <p:nvPr/>
        </p:nvSpPr>
        <p:spPr>
          <a:xfrm rot="16200000">
            <a:off x="-1739858" y="4340258"/>
            <a:ext cx="437145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s-P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PROBABILIDAD OCURRENCIA  DE AMENAZA</a:t>
            </a:r>
            <a:endParaRPr lang="es-PE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293372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0754909"/>
              </p:ext>
            </p:extLst>
          </p:nvPr>
        </p:nvGraphicFramePr>
        <p:xfrm>
          <a:off x="323528" y="2060848"/>
          <a:ext cx="7992888" cy="4042410"/>
        </p:xfrm>
        <a:graphic>
          <a:graphicData uri="http://schemas.openxmlformats.org/drawingml/2006/table">
            <a:tbl>
              <a:tblPr/>
              <a:tblGrid>
                <a:gridCol w="3872946"/>
                <a:gridCol w="4119942"/>
              </a:tblGrid>
              <a:tr h="2080706">
                <a:tc>
                  <a:txBody>
                    <a:bodyPr/>
                    <a:lstStyle/>
                    <a:p>
                      <a:pPr algn="ctr" fontAlgn="t"/>
                      <a:r>
                        <a:rPr lang="es-PE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EVITAR EL RIESGO</a:t>
                      </a:r>
                      <a: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Tomar medidas para que no </a:t>
                      </a:r>
                      <a:r>
                        <a:rPr lang="es-PE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ocurra:medidas</a:t>
                      </a:r>
                      <a: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 control, rediseño procesos. </a:t>
                      </a:r>
                      <a:r>
                        <a:rPr lang="es-PE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Ej.No</a:t>
                      </a:r>
                      <a: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viajar en temporada lluvia.</a:t>
                      </a:r>
                      <a:b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s-P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COMPARTIR O TRASFERIR EL RIESGO</a:t>
                      </a:r>
                      <a:r>
                        <a:rPr lang="es-PE" sz="2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s-PE" sz="2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2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El riesgo se transfiere a otros. Ej. Los Seguros, los servicios de vigilancia, </a:t>
                      </a:r>
                      <a:r>
                        <a:rPr lang="es-PE" sz="2400" b="0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outsourcing</a:t>
                      </a:r>
                      <a:r>
                        <a:rPr lang="es-PE" sz="2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.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3571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ACEPTAR EL RIESGO</a:t>
                      </a:r>
                      <a: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 el menor riesgo que puede ser asumido por la entidad. Ej. Las mermas, las inasistencias del personal.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REDUCIR EL RIESGO</a:t>
                      </a:r>
                      <a: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Prevención (probabilidad) y protección (impacto)</a:t>
                      </a:r>
                      <a:b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Ej. Fortalecimiento de control interno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Rectángulo 6"/>
          <p:cNvSpPr/>
          <p:nvPr/>
        </p:nvSpPr>
        <p:spPr>
          <a:xfrm>
            <a:off x="0" y="836712"/>
            <a:ext cx="9324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3600" dirty="0" smtClean="0"/>
              <a:t>ESTRATEGIA DE RESPUESTA AL RIESGO</a:t>
            </a:r>
          </a:p>
          <a:p>
            <a:r>
              <a:rPr lang="es-PE" sz="3600" dirty="0" smtClean="0"/>
              <a:t>Acciones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22544187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1160171"/>
              </p:ext>
            </p:extLst>
          </p:nvPr>
        </p:nvGraphicFramePr>
        <p:xfrm>
          <a:off x="-1" y="548681"/>
          <a:ext cx="9036497" cy="4416720"/>
        </p:xfrm>
        <a:graphic>
          <a:graphicData uri="http://schemas.openxmlformats.org/drawingml/2006/table">
            <a:tbl>
              <a:tblPr/>
              <a:tblGrid>
                <a:gridCol w="1351986"/>
                <a:gridCol w="767579"/>
                <a:gridCol w="232599"/>
                <a:gridCol w="232599"/>
                <a:gridCol w="232599"/>
                <a:gridCol w="232599"/>
                <a:gridCol w="628019"/>
                <a:gridCol w="235507"/>
                <a:gridCol w="549518"/>
                <a:gridCol w="1802648"/>
                <a:gridCol w="1805555"/>
                <a:gridCol w="616389"/>
                <a:gridCol w="348900"/>
              </a:tblGrid>
              <a:tr h="33310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RIESGO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Tipo de riesgo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Evaluación de riesgos</a:t>
                      </a:r>
                    </a:p>
                  </a:txBody>
                  <a:tcPr marL="7444" marR="7444" marT="744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Respuesta al riesgo</a:t>
                      </a:r>
                    </a:p>
                  </a:txBody>
                  <a:tcPr marL="7444" marR="7444" marT="744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Riesgo  Residual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Resp</a:t>
                      </a:r>
                      <a:endParaRPr lang="es-PE" sz="1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</a:tr>
              <a:tr h="38697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Impacto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Probab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Nivel de riesgo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Respuesta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Acciones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Actividades de control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4458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38057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R1. Probabilidad de no cerrar brechas de Pobreza extrema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Estratégico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Moderado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de la entidad.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física de promotores de las características del usuario.  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Control de la verificación por SISOPE, mediante AIZA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6142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R2. Incorporar como usuario a adultos mayores que no cumplan requisitos de afiliación, por accion de externos (Reniec, ONP, SBS)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Estratégico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Moderado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Seguridad en la </a:t>
                      </a:r>
                      <a:r>
                        <a:rPr lang="es-PE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Información </a:t>
                      </a: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recibida. 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posterior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física de promotores de las características del usuario.  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Control de la verificación por SISOPE, mediante AIZA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2104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7848872" cy="6395095"/>
          </a:xfrm>
          <a:prstGeom prst="rect">
            <a:avLst/>
          </a:prstGeom>
        </p:spPr>
      </p:pic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896534" cy="432048"/>
          </a:xfrm>
        </p:spPr>
        <p:txBody>
          <a:bodyPr>
            <a:noAutofit/>
          </a:bodyPr>
          <a:lstStyle/>
          <a:p>
            <a:r>
              <a:rPr lang="es-PE" sz="2600" dirty="0" smtClean="0"/>
              <a:t>Identificación de Riesgos a nivel de Procesos</a:t>
            </a:r>
            <a:endParaRPr lang="es-PE" sz="2600" dirty="0"/>
          </a:p>
        </p:txBody>
      </p:sp>
    </p:spTree>
    <p:extLst>
      <p:ext uri="{BB962C8B-B14F-4D97-AF65-F5344CB8AC3E}">
        <p14:creationId xmlns:p14="http://schemas.microsoft.com/office/powerpoint/2010/main" val="19681657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836712"/>
            <a:ext cx="6896534" cy="648072"/>
          </a:xfrm>
        </p:spPr>
        <p:txBody>
          <a:bodyPr>
            <a:normAutofit fontScale="90000"/>
          </a:bodyPr>
          <a:lstStyle/>
          <a:p>
            <a:r>
              <a:rPr lang="es-PE" sz="3600" dirty="0" smtClean="0"/>
              <a:t/>
            </a:r>
            <a:br>
              <a:rPr lang="es-PE" sz="3600" dirty="0" smtClean="0"/>
            </a:br>
            <a:r>
              <a:rPr lang="es-PE" dirty="0" smtClean="0"/>
              <a:t>Sujetos de control gubernamental</a:t>
            </a:r>
            <a:br>
              <a:rPr lang="es-PE" dirty="0" smtClean="0"/>
            </a:b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1638" y="1916832"/>
            <a:ext cx="8000802" cy="4392488"/>
          </a:xfrm>
        </p:spPr>
        <p:txBody>
          <a:bodyPr>
            <a:normAutofit lnSpcReduction="10000"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s-MX" dirty="0" smtClean="0"/>
              <a:t>Gobierno Central, sus entidades y órganos bajo cualquier denominación del Poder Ejecutivo</a:t>
            </a:r>
            <a:r>
              <a:rPr lang="es-MX" dirty="0" smtClean="0"/>
              <a:t>. </a:t>
            </a:r>
            <a:endParaRPr lang="es-MX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s-MX" dirty="0" smtClean="0"/>
              <a:t>Gobiernos Regionales y Locales, sus instituciones y empresas.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MX" dirty="0" smtClean="0"/>
              <a:t>Organismos autónomos e instituciones de derecho público.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MX" dirty="0" smtClean="0"/>
              <a:t>Organismos reguladores de los servicios públicos y supervisores de compromisos de inversión.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MX" dirty="0" smtClean="0"/>
              <a:t>Empresas del Estado.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s-MX" dirty="0" smtClean="0"/>
              <a:t>Entidades privadas, no gubernamentales y entidades internacionales, por los recursos que perciban o administren. </a:t>
            </a:r>
            <a:endParaRPr lang="es-MX" dirty="0"/>
          </a:p>
          <a:p>
            <a:pPr algn="just"/>
            <a:endParaRPr lang="es-MX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s-PE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600" y="6237312"/>
            <a:ext cx="4597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 dirty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Ley 27785 - Art. </a:t>
            </a:r>
            <a:r>
              <a:rPr lang="es-ES" sz="14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3º.-</a:t>
            </a:r>
            <a:endParaRPr lang="es-ES" sz="14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929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832988"/>
              </p:ext>
            </p:extLst>
          </p:nvPr>
        </p:nvGraphicFramePr>
        <p:xfrm>
          <a:off x="-1" y="764704"/>
          <a:ext cx="9396537" cy="6142261"/>
        </p:xfrm>
        <a:graphic>
          <a:graphicData uri="http://schemas.openxmlformats.org/drawingml/2006/table">
            <a:tbl>
              <a:tblPr/>
              <a:tblGrid>
                <a:gridCol w="1368069"/>
                <a:gridCol w="776710"/>
                <a:gridCol w="235367"/>
                <a:gridCol w="235367"/>
                <a:gridCol w="235367"/>
                <a:gridCol w="235367"/>
                <a:gridCol w="635491"/>
                <a:gridCol w="238309"/>
                <a:gridCol w="683962"/>
                <a:gridCol w="1696186"/>
                <a:gridCol w="1688190"/>
                <a:gridCol w="762567"/>
                <a:gridCol w="605585"/>
              </a:tblGrid>
              <a:tr h="25346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RIESGO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Tipo de riesgo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Evaluación de riesgos</a:t>
                      </a:r>
                    </a:p>
                  </a:txBody>
                  <a:tcPr marL="7444" marR="7444" marT="744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Respuesta al riesgo</a:t>
                      </a:r>
                    </a:p>
                  </a:txBody>
                  <a:tcPr marL="7444" marR="7444" marT="744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Riesgo  Residual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</a:tr>
              <a:tr h="47969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Impacto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2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Probab</a:t>
                      </a:r>
                      <a:endParaRPr lang="es-PE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PE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Nivel de riesgo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Respuesta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Acciones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Actividades de control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6613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050492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R1. Probabilidad de no cerrar brechas de Pobreza extrema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Estratégico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Moderado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de la entidad.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física de promotores de las características del usuario.  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Control de la verificación por SISOPE, mediante AIZA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562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R2. Incorporar como usuario a adultos mayores que no cumplan requisitos de afiliación, por accion de externos (Reniec, ONP, SBS)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Estratégico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Moderado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Seguridad en la Informacion recibida. 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posterior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física de promotores de las características del usuario.  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Control de la verificación por SISOPE, mediante AIZA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8056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R3. Incorporar como usuario a adultos mayores que no cumplan requisitos de afiliación, por acción de Gob Local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Cumplimiento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Moderado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Seguridad en la Informacion recibida. 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posterior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física de promotores de las características del usuario.  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Control de la verificación por SISOPE, mediante AIZA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1259632" y="116632"/>
            <a:ext cx="689653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2600" dirty="0" smtClean="0"/>
              <a:t>Matriz de Riesgos </a:t>
            </a:r>
            <a:endParaRPr lang="es-PE" sz="2600" dirty="0"/>
          </a:p>
        </p:txBody>
      </p:sp>
    </p:spTree>
    <p:extLst>
      <p:ext uri="{BB962C8B-B14F-4D97-AF65-F5344CB8AC3E}">
        <p14:creationId xmlns:p14="http://schemas.microsoft.com/office/powerpoint/2010/main" val="40852476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830809"/>
              </p:ext>
            </p:extLst>
          </p:nvPr>
        </p:nvGraphicFramePr>
        <p:xfrm>
          <a:off x="8053" y="620688"/>
          <a:ext cx="8956435" cy="6081463"/>
        </p:xfrm>
        <a:graphic>
          <a:graphicData uri="http://schemas.openxmlformats.org/drawingml/2006/table">
            <a:tbl>
              <a:tblPr/>
              <a:tblGrid>
                <a:gridCol w="1325128"/>
                <a:gridCol w="835112"/>
                <a:gridCol w="145197"/>
                <a:gridCol w="227978"/>
                <a:gridCol w="227978"/>
                <a:gridCol w="227978"/>
                <a:gridCol w="615544"/>
                <a:gridCol w="230829"/>
                <a:gridCol w="700760"/>
                <a:gridCol w="1604679"/>
                <a:gridCol w="1769687"/>
                <a:gridCol w="604144"/>
                <a:gridCol w="441421"/>
              </a:tblGrid>
              <a:tr h="31998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RIESGO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Tipo de riesgo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Evaluación de riesgos</a:t>
                      </a:r>
                    </a:p>
                  </a:txBody>
                  <a:tcPr marL="7444" marR="7444" marT="744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Respuesta al riesgo</a:t>
                      </a:r>
                    </a:p>
                  </a:txBody>
                  <a:tcPr marL="7444" marR="7444" marT="744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Riesgo  Residual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</a:tr>
              <a:tr h="62506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Impacto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Probab</a:t>
                      </a:r>
                      <a:endParaRPr lang="es-PE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Nivel de riesgo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Respuesta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Acciones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Actividades de control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3199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662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R4. Intervención de organismos de control ciudadano y del GN (CGR,Congreso, DP, PR) por reclamos (desconoce procedimiento)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Cumplimiento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Moderado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Estrategia de comunicación interna y externa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Capacitación de personal Programa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Charlas informativas Sociedad  Civil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Distribución de impresos (bipticos y tripticos)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UCI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JUT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77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R5. Registro inoportuno de fallecidos por defecto Sistema (Reniec)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Cumplimiento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Importante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Compartir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de la entidad, participación de RENIEC, BANCO NACION.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de cuentas sin movimiento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física sobre resultado anterior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domiciliaria.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JUT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547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R6. Probabilidad de no atender a adultos mayores con derecho a la subvención monetaria, por apropiación ilícita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Estratégico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Moderado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 doble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de cuentas sin movimiento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Verificación física sobre resultado anterior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Confirmación de cobro de usuario.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JUT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ítulo 1"/>
          <p:cNvSpPr txBox="1">
            <a:spLocks/>
          </p:cNvSpPr>
          <p:nvPr/>
        </p:nvSpPr>
        <p:spPr>
          <a:xfrm>
            <a:off x="1259632" y="116632"/>
            <a:ext cx="689653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2600" dirty="0" smtClean="0"/>
              <a:t>Matriz de Riesgos </a:t>
            </a:r>
            <a:endParaRPr lang="es-PE" sz="2600" dirty="0"/>
          </a:p>
        </p:txBody>
      </p:sp>
    </p:spTree>
    <p:extLst>
      <p:ext uri="{BB962C8B-B14F-4D97-AF65-F5344CB8AC3E}">
        <p14:creationId xmlns:p14="http://schemas.microsoft.com/office/powerpoint/2010/main" val="1702771007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54649"/>
              </p:ext>
            </p:extLst>
          </p:nvPr>
        </p:nvGraphicFramePr>
        <p:xfrm>
          <a:off x="-21043" y="548680"/>
          <a:ext cx="9129547" cy="6177591"/>
        </p:xfrm>
        <a:graphic>
          <a:graphicData uri="http://schemas.openxmlformats.org/drawingml/2006/table">
            <a:tbl>
              <a:tblPr/>
              <a:tblGrid>
                <a:gridCol w="1341213"/>
                <a:gridCol w="761463"/>
                <a:gridCol w="230745"/>
                <a:gridCol w="230745"/>
                <a:gridCol w="230745"/>
                <a:gridCol w="230745"/>
                <a:gridCol w="711367"/>
                <a:gridCol w="145279"/>
                <a:gridCol w="718817"/>
                <a:gridCol w="1614605"/>
                <a:gridCol w="1791167"/>
                <a:gridCol w="611477"/>
                <a:gridCol w="511179"/>
              </a:tblGrid>
              <a:tr h="3358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RIESGO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Tipo de riesgo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Evaluación de riesgos</a:t>
                      </a:r>
                    </a:p>
                  </a:txBody>
                  <a:tcPr marL="7444" marR="7444" marT="744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Respuesta al riesgo</a:t>
                      </a:r>
                    </a:p>
                  </a:txBody>
                  <a:tcPr marL="7444" marR="7444" marT="744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Riesgo  Residual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</a:tr>
              <a:tr h="60789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Impacto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Probab</a:t>
                      </a:r>
                      <a:endParaRPr lang="es-PE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Nivel de riesgo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Respuesta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Acciones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Actividades de control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35264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158685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R7. Sobrecostos por reformulaciones de POI y notas de modificación presupuestaria.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Financiero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Tolerable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Establecer una metodología apropiada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Obrtener la meta física del programa aplicando un metodo uniforme y consistente.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UPP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8685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R8. No acudir a puntos de pago o Agencias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Cumplimiento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Tolerable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Establecer una estrategia de comunicación con GL.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Coordinar la publicidad de los cronogramas de pago por Transportadoras y Agencias.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JUT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916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R9. Uso de subvención solo para atención de serv de salud, y no mejore calidad de vida de usuario.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Cumplimiento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Tolerable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Diseñar y coordinar una estrategia de intervención conjunta con entidades prestadoras de salud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Determinar  capacidad de prestación de servicio en los niveles locales y regionales por las UT. </a:t>
                      </a:r>
                      <a:b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Coordinar resultados a nivel Central, para definir una estrategia de intervencion, con las entidades prestadoras del servicio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 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UT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UPI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ítulo 1"/>
          <p:cNvSpPr txBox="1">
            <a:spLocks/>
          </p:cNvSpPr>
          <p:nvPr/>
        </p:nvSpPr>
        <p:spPr>
          <a:xfrm>
            <a:off x="1259632" y="116632"/>
            <a:ext cx="689653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2600" dirty="0" smtClean="0"/>
              <a:t>Matriz de Riesgos </a:t>
            </a:r>
            <a:endParaRPr lang="es-PE" sz="2600" dirty="0"/>
          </a:p>
        </p:txBody>
      </p:sp>
    </p:spTree>
    <p:extLst>
      <p:ext uri="{BB962C8B-B14F-4D97-AF65-F5344CB8AC3E}">
        <p14:creationId xmlns:p14="http://schemas.microsoft.com/office/powerpoint/2010/main" val="1617819717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671211"/>
              </p:ext>
            </p:extLst>
          </p:nvPr>
        </p:nvGraphicFramePr>
        <p:xfrm>
          <a:off x="0" y="548680"/>
          <a:ext cx="9252518" cy="6120681"/>
        </p:xfrm>
        <a:graphic>
          <a:graphicData uri="http://schemas.openxmlformats.org/drawingml/2006/table">
            <a:tbl>
              <a:tblPr/>
              <a:tblGrid>
                <a:gridCol w="1259632"/>
                <a:gridCol w="910603"/>
                <a:gridCol w="238159"/>
                <a:gridCol w="238159"/>
                <a:gridCol w="238159"/>
                <a:gridCol w="238159"/>
                <a:gridCol w="729049"/>
                <a:gridCol w="155121"/>
                <a:gridCol w="708975"/>
                <a:gridCol w="1699419"/>
                <a:gridCol w="1848718"/>
                <a:gridCol w="631124"/>
                <a:gridCol w="357241"/>
              </a:tblGrid>
              <a:tr h="33778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RIESGO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Tipo de riesgo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Evaluación de riesgos</a:t>
                      </a:r>
                    </a:p>
                  </a:txBody>
                  <a:tcPr marL="7444" marR="7444" marT="744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Respuesta al riesgo</a:t>
                      </a:r>
                    </a:p>
                  </a:txBody>
                  <a:tcPr marL="7444" marR="7444" marT="744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Riesgo  Residual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</a:tr>
              <a:tr h="61139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Impacto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Probab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Nivel de riesgo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Respuesta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Acciones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de control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354676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7444" marR="7444" marT="74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448948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R10. Gasto en Promoción infructuosa y pérdida de credibilidad, por no atención en Salud.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Estratégico y de cumplimiento.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Tolerable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Diseñar y coordinar una estrategia de intervención conjunta con entidades prestadoras de salud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Determinar  capacidad de prestación de servicio en los niveles locales y regionales por las UT. </a:t>
                      </a:r>
                      <a:b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Coordinar resultados a nivel Central, para definir una estrategia de </a:t>
                      </a:r>
                      <a:r>
                        <a:rPr lang="es-PE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intervencion</a:t>
                      </a: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con las entidades prestadoras del servicio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 </a:t>
                      </a:r>
                      <a:br>
                        <a:rPr lang="es-P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UT</a:t>
                      </a:r>
                      <a:br>
                        <a:rPr lang="es-P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UPI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24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R11. Asignación deficiente de recursos, lo que afecta viáticos.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Financiero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Tolerable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Establecer una metodología apropiada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Obrtener</a:t>
                      </a: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la meta física del programa aplicando un </a:t>
                      </a:r>
                      <a:r>
                        <a:rPr lang="es-PE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metodo</a:t>
                      </a: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uniforme y consistente.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UPP</a:t>
                      </a:r>
                      <a:br>
                        <a:rPr lang="es-P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2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R12. Probabilidades de  no cerrar brechas   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Cumplimiento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Tolerable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Reducir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Establecer indicadores de desempeño adecuados.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Determinar indicadores que puedan servir para medir adecuadamente el desempeño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Aceptable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UPP</a:t>
                      </a:r>
                    </a:p>
                  </a:txBody>
                  <a:tcPr marL="7444" marR="7444" marT="74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392">
                <a:tc gridSpan="7">
                  <a:txBody>
                    <a:bodyPr/>
                    <a:lstStyle/>
                    <a:p>
                      <a:pPr algn="l" fontAlgn="b"/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B=Bajo; M= Moderado; P=Posible; I=I; </a:t>
                      </a:r>
                      <a:r>
                        <a:rPr lang="es-PE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It</a:t>
                      </a:r>
                      <a:r>
                        <a:rPr lang="es-PE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=Importante.</a:t>
                      </a:r>
                    </a:p>
                  </a:txBody>
                  <a:tcPr marL="7444" marR="7444" marT="74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44" marR="7444" marT="74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Título 1"/>
          <p:cNvSpPr txBox="1">
            <a:spLocks/>
          </p:cNvSpPr>
          <p:nvPr/>
        </p:nvSpPr>
        <p:spPr>
          <a:xfrm>
            <a:off x="1259632" y="116632"/>
            <a:ext cx="689653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2600" dirty="0" smtClean="0"/>
              <a:t>Matriz de Riesgos </a:t>
            </a:r>
            <a:endParaRPr lang="es-PE" sz="2600" dirty="0"/>
          </a:p>
        </p:txBody>
      </p:sp>
    </p:spTree>
    <p:extLst>
      <p:ext uri="{BB962C8B-B14F-4D97-AF65-F5344CB8AC3E}">
        <p14:creationId xmlns:p14="http://schemas.microsoft.com/office/powerpoint/2010/main" val="103803199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contenido"/>
          <p:cNvSpPr>
            <a:spLocks noGrp="1"/>
          </p:cNvSpPr>
          <p:nvPr>
            <p:ph type="subTitle" idx="4294967295"/>
          </p:nvPr>
        </p:nvSpPr>
        <p:spPr>
          <a:xfrm>
            <a:off x="539552" y="2204864"/>
            <a:ext cx="8280920" cy="24257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PE" sz="4500" b="1" dirty="0" smtClean="0"/>
              <a:t>GRACIAS!!</a:t>
            </a:r>
          </a:p>
          <a:p>
            <a:pPr marL="0" indent="0">
              <a:buNone/>
            </a:pPr>
            <a:r>
              <a:rPr lang="es-PE" sz="4500" b="1" dirty="0" smtClean="0"/>
              <a:t>Tu participación en el proceso de implementación del SCI es importante.</a:t>
            </a:r>
          </a:p>
          <a:p>
            <a:pPr marL="0" indent="0">
              <a:buNone/>
            </a:pPr>
            <a:endParaRPr lang="es-PE" sz="2700" b="1" dirty="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813983"/>
            <a:ext cx="3635896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3811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836712"/>
            <a:ext cx="6896534" cy="1080938"/>
          </a:xfrm>
        </p:spPr>
        <p:txBody>
          <a:bodyPr/>
          <a:lstStyle/>
          <a:p>
            <a:r>
              <a:rPr lang="es-PE" dirty="0" smtClean="0"/>
              <a:t>Control interno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fontAlgn="base">
              <a:spcAft>
                <a:spcPct val="0"/>
              </a:spcAft>
              <a:buNone/>
            </a:pPr>
            <a:r>
              <a:rPr lang="es-PE" dirty="0" smtClean="0">
                <a:latin typeface="Trebuchet MS (Cuerpo)"/>
              </a:rPr>
              <a:t>Acciones que realizan los titulares, funcionarios y servidores, para preservar, evaluar y monitorear las operaciones y la calidad del servicio que por ley expresa </a:t>
            </a:r>
            <a:r>
              <a:rPr lang="es-PE" dirty="0">
                <a:latin typeface="Trebuchet MS (Cuerpo)"/>
              </a:rPr>
              <a:t>le </a:t>
            </a:r>
            <a:r>
              <a:rPr lang="es-PE" dirty="0" smtClean="0">
                <a:latin typeface="Trebuchet MS (Cuerpo)"/>
              </a:rPr>
              <a:t>corresponde, </a:t>
            </a:r>
            <a:r>
              <a:rPr lang="es-PE" dirty="0">
                <a:latin typeface="Trebuchet MS (Cuerpo)"/>
              </a:rPr>
              <a:t>a fin de que la gestión que realicen se efectúe correcta y eficientemente</a:t>
            </a:r>
            <a:r>
              <a:rPr lang="es-PE" dirty="0" smtClean="0">
                <a:latin typeface="Trebuchet MS (Cuerpo)"/>
              </a:rPr>
              <a:t>.</a:t>
            </a:r>
          </a:p>
          <a:p>
            <a:pPr marL="0" lvl="0" indent="0" algn="just" fontAlgn="base">
              <a:spcAft>
                <a:spcPct val="0"/>
              </a:spcAft>
              <a:buNone/>
            </a:pPr>
            <a:r>
              <a:rPr lang="es-PE" dirty="0" smtClean="0">
                <a:latin typeface="Trebuchet MS (Cuerpo)"/>
              </a:rPr>
              <a:t>El control interno simultáneo y posterior también es ejercido por los Órganos de Control Institucional.</a:t>
            </a:r>
          </a:p>
          <a:p>
            <a:pPr marL="0" indent="0" algn="just" fontAlgn="base">
              <a:spcAft>
                <a:spcPct val="0"/>
              </a:spcAft>
              <a:buNone/>
            </a:pPr>
            <a:endParaRPr lang="es-PE" sz="3200" dirty="0" smtClean="0">
              <a:solidFill>
                <a:prstClr val="black"/>
              </a:solidFill>
              <a:latin typeface="Trebuchet MS (Cuerpo)"/>
            </a:endParaRPr>
          </a:p>
          <a:p>
            <a:endParaRPr lang="es-PE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600" y="6237312"/>
            <a:ext cx="4597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 dirty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Ley 27785 - Art. </a:t>
            </a:r>
            <a:r>
              <a:rPr lang="es-ES" sz="14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3º.-</a:t>
            </a:r>
            <a:endParaRPr lang="es-ES" sz="14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3304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PE" sz="3200" dirty="0" smtClean="0"/>
              <a:t/>
            </a:r>
            <a:br>
              <a:rPr lang="es-PE" sz="3200" dirty="0" smtClean="0"/>
            </a:br>
            <a:r>
              <a:rPr lang="es-PE" sz="3200" dirty="0" smtClean="0"/>
              <a:t>Control Externo</a:t>
            </a:r>
            <a:endParaRPr lang="es-PE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1639" y="2132857"/>
            <a:ext cx="6896534" cy="3672407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s-PE" dirty="0" smtClean="0"/>
              <a:t>Conjunto </a:t>
            </a:r>
            <a:r>
              <a:rPr lang="es-PE" dirty="0"/>
              <a:t>de políticas, normas, métodos y procedimientos técnicos, que compete aplicar a la Contraloría General de la </a:t>
            </a:r>
            <a:r>
              <a:rPr lang="es-PE" dirty="0" smtClean="0"/>
              <a:t>República, los Órganos de Control Institucional y las Sociedades de Auditoría designadas por la CGR, </a:t>
            </a:r>
            <a:r>
              <a:rPr lang="es-PE" dirty="0"/>
              <a:t>con el objeto de supervisar, vigilar y verificar la gestión, la captación y el uso de los </a:t>
            </a:r>
            <a:r>
              <a:rPr lang="es-PE" dirty="0" smtClean="0"/>
              <a:t>recursos </a:t>
            </a:r>
            <a:r>
              <a:rPr lang="es-PE" dirty="0"/>
              <a:t>y bienes del </a:t>
            </a:r>
            <a:r>
              <a:rPr lang="es-PE" dirty="0" smtClean="0"/>
              <a:t>Estado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es-PE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600" y="6237312"/>
            <a:ext cx="4597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 dirty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Ley 27785 - Art. 8</a:t>
            </a:r>
            <a:r>
              <a:rPr lang="es-ES" sz="14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º.-</a:t>
            </a:r>
            <a:endParaRPr lang="es-ES" sz="14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5710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PE" sz="3200" dirty="0" smtClean="0"/>
              <a:t/>
            </a:r>
            <a:br>
              <a:rPr lang="es-PE" sz="3200" dirty="0" smtClean="0"/>
            </a:br>
            <a:r>
              <a:rPr lang="es-PE" sz="3200" dirty="0" smtClean="0"/>
              <a:t>Servicios de Control</a:t>
            </a:r>
            <a:endParaRPr lang="es-PE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1639" y="2132857"/>
            <a:ext cx="6896534" cy="3672407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s-PE" dirty="0" smtClean="0"/>
              <a:t>Servicios que realizan los Órganos del SNC: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s-PE" dirty="0" smtClean="0"/>
              <a:t>Control Previo: </a:t>
            </a:r>
            <a:r>
              <a:rPr lang="es-PE" dirty="0" err="1" smtClean="0"/>
              <a:t>Autorizacion</a:t>
            </a:r>
            <a:r>
              <a:rPr lang="es-PE" dirty="0" smtClean="0"/>
              <a:t> </a:t>
            </a:r>
            <a:r>
              <a:rPr lang="es-PE" dirty="0" err="1" smtClean="0"/>
              <a:t>Pptos</a:t>
            </a:r>
            <a:r>
              <a:rPr lang="es-PE" dirty="0" smtClean="0"/>
              <a:t> adicionales de obra y supervisión, Operaciones de crédito, Opinión en contrataciones secreto militar o de orden interno y otros por normativa expresa.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s-PE" dirty="0" smtClean="0"/>
              <a:t>Control simultáneo: Acción simultánea, orientación de oficio, visita de control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es-PE" dirty="0" smtClean="0"/>
              <a:t>Control posterior: Auditoría Financiera, de desempeño, de cumplimiento y otros por normativa expresa.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endParaRPr lang="es-PE" dirty="0" smtClean="0"/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es-PE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600" y="6237312"/>
            <a:ext cx="4597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 dirty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Ley 27785 - Art. 8</a:t>
            </a:r>
            <a:r>
              <a:rPr lang="es-ES" sz="14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º.-</a:t>
            </a:r>
            <a:endParaRPr lang="es-ES" sz="14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084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PE" sz="3200" dirty="0" smtClean="0"/>
              <a:t/>
            </a:r>
            <a:br>
              <a:rPr lang="es-PE" sz="3200" dirty="0" smtClean="0"/>
            </a:br>
            <a:r>
              <a:rPr lang="es-PE" sz="3200" dirty="0" smtClean="0"/>
              <a:t>Sistema </a:t>
            </a:r>
            <a:r>
              <a:rPr lang="es-PE" sz="3200" dirty="0"/>
              <a:t>de Control Interno</a:t>
            </a:r>
            <a:br>
              <a:rPr lang="es-PE" sz="3200" dirty="0"/>
            </a:br>
            <a:r>
              <a:rPr lang="es-PE" sz="3200" dirty="0"/>
              <a:t>Ley N° </a:t>
            </a:r>
            <a:r>
              <a:rPr lang="es-PE" sz="3200" dirty="0" smtClean="0"/>
              <a:t>28716</a:t>
            </a:r>
            <a:r>
              <a:rPr lang="es-PE" sz="3200" dirty="0"/>
              <a:t/>
            </a:r>
            <a:br>
              <a:rPr lang="es-PE" sz="3200" dirty="0"/>
            </a:br>
            <a:endParaRPr lang="es-PE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1639" y="2132857"/>
            <a:ext cx="6896534" cy="470867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s-PE" dirty="0" smtClean="0">
                <a:latin typeface="+mj-lt"/>
                <a:ea typeface="Calibri"/>
                <a:cs typeface="Times New Roman"/>
              </a:rPr>
              <a:t>Se </a:t>
            </a:r>
            <a:r>
              <a:rPr lang="es-PE" dirty="0">
                <a:latin typeface="+mj-lt"/>
                <a:ea typeface="Calibri"/>
                <a:cs typeface="Times New Roman"/>
              </a:rPr>
              <a:t>denomina sistema de control interno al conjunto de acciones, actividades, planes, políticas, normas, registros, organización, procedimientos y métodos, incluyendo la actitud de las autoridades y el personal, organizados e instituidos en cada entidad del Estado para la consecución de los objetivos indicados en el artículo 4° de la presente Ley</a:t>
            </a:r>
            <a:r>
              <a:rPr lang="es-PE" dirty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.</a:t>
            </a: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8329913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¿Cuáles son los objetivos del control interno?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916832"/>
            <a:ext cx="8424936" cy="4941168"/>
          </a:xfrm>
        </p:spPr>
        <p:txBody>
          <a:bodyPr>
            <a:normAutofit fontScale="77500" lnSpcReduction="20000"/>
          </a:bodyPr>
          <a:lstStyle/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+mj-lt"/>
              <a:buAutoNum type="alphaLcParenR"/>
              <a:defRPr/>
            </a:pPr>
            <a:r>
              <a:rPr lang="es-PE" sz="2800" dirty="0" smtClean="0">
                <a:latin typeface="+mj-lt"/>
                <a:cs typeface="Calibri" pitchFamily="34" charset="0"/>
              </a:rPr>
              <a:t>Promover </a:t>
            </a:r>
            <a:r>
              <a:rPr lang="es-PE" sz="2800" dirty="0">
                <a:latin typeface="+mj-lt"/>
                <a:cs typeface="Calibri" pitchFamily="34" charset="0"/>
              </a:rPr>
              <a:t>y optimizar </a:t>
            </a:r>
            <a:r>
              <a:rPr lang="es-PE" sz="2800" b="1" dirty="0">
                <a:latin typeface="+mj-lt"/>
                <a:cs typeface="Calibri" pitchFamily="34" charset="0"/>
              </a:rPr>
              <a:t>la </a:t>
            </a:r>
            <a:r>
              <a:rPr lang="es-PE" sz="2800" b="1" u="sng" dirty="0">
                <a:latin typeface="+mj-lt"/>
                <a:cs typeface="Calibri" pitchFamily="34" charset="0"/>
              </a:rPr>
              <a:t>eficiencia, eficacia,  transparencia </a:t>
            </a:r>
            <a:r>
              <a:rPr lang="es-PE" sz="2800" b="1" dirty="0">
                <a:latin typeface="+mj-lt"/>
                <a:cs typeface="Calibri" pitchFamily="34" charset="0"/>
              </a:rPr>
              <a:t> </a:t>
            </a:r>
            <a:r>
              <a:rPr lang="es-PE" sz="2800" b="1" u="sng" dirty="0">
                <a:latin typeface="+mj-lt"/>
                <a:cs typeface="Calibri" pitchFamily="34" charset="0"/>
              </a:rPr>
              <a:t>y economía </a:t>
            </a:r>
            <a:r>
              <a:rPr lang="es-PE" sz="2800" dirty="0">
                <a:latin typeface="+mj-lt"/>
                <a:cs typeface="Calibri" pitchFamily="34" charset="0"/>
              </a:rPr>
              <a:t>en las operaciones de la entidad, así como la calidad de los servicios públicos que presta</a:t>
            </a:r>
            <a:r>
              <a:rPr lang="es-PE" sz="2800" dirty="0" smtClean="0">
                <a:latin typeface="+mj-lt"/>
                <a:cs typeface="Calibri" pitchFamily="34" charset="0"/>
              </a:rPr>
              <a:t>;</a:t>
            </a:r>
          </a:p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+mj-lt"/>
              <a:buAutoNum type="alphaLcParenR"/>
              <a:defRPr/>
            </a:pPr>
            <a:r>
              <a:rPr lang="es-PE" sz="2800" dirty="0" smtClean="0">
                <a:latin typeface="+mj-lt"/>
                <a:cs typeface="Calibri" pitchFamily="34" charset="0"/>
              </a:rPr>
              <a:t>Cuidar </a:t>
            </a:r>
            <a:r>
              <a:rPr lang="es-PE" sz="2800" dirty="0">
                <a:latin typeface="+mj-lt"/>
                <a:cs typeface="Calibri" pitchFamily="34" charset="0"/>
              </a:rPr>
              <a:t>y resguardar los </a:t>
            </a:r>
            <a:r>
              <a:rPr lang="es-PE" sz="2800" b="1" u="sng" dirty="0">
                <a:latin typeface="+mj-lt"/>
                <a:cs typeface="Calibri" pitchFamily="34" charset="0"/>
              </a:rPr>
              <a:t>recursos y bienes del Estado</a:t>
            </a:r>
            <a:r>
              <a:rPr lang="es-PE" sz="2800" dirty="0">
                <a:latin typeface="+mj-lt"/>
                <a:cs typeface="Calibri" pitchFamily="34" charset="0"/>
              </a:rPr>
              <a:t> contra cualquier forma de pérdida, deterioro, uso indebido y actos ilegales, así como, en general, contra todo hecho irregular o situación perjudicial que pudiera </a:t>
            </a:r>
            <a:r>
              <a:rPr lang="es-PE" sz="2800" dirty="0" smtClean="0">
                <a:latin typeface="+mj-lt"/>
                <a:cs typeface="Calibri" pitchFamily="34" charset="0"/>
              </a:rPr>
              <a:t>afectarlos;</a:t>
            </a:r>
          </a:p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+mj-lt"/>
              <a:buAutoNum type="alphaLcParenR"/>
              <a:defRPr/>
            </a:pPr>
            <a:r>
              <a:rPr lang="es-PE" sz="2800" b="1" u="sng" dirty="0" smtClean="0">
                <a:latin typeface="+mj-lt"/>
                <a:cs typeface="Calibri" pitchFamily="34" charset="0"/>
              </a:rPr>
              <a:t>Cumplir </a:t>
            </a:r>
            <a:r>
              <a:rPr lang="es-PE" sz="2800" b="1" u="sng" dirty="0">
                <a:latin typeface="+mj-lt"/>
                <a:cs typeface="Calibri" pitchFamily="34" charset="0"/>
              </a:rPr>
              <a:t>la normatividad</a:t>
            </a:r>
            <a:r>
              <a:rPr lang="es-PE" sz="2800" b="1" dirty="0">
                <a:latin typeface="+mj-lt"/>
                <a:cs typeface="Calibri" pitchFamily="34" charset="0"/>
              </a:rPr>
              <a:t> </a:t>
            </a:r>
            <a:r>
              <a:rPr lang="es-PE" sz="2800" dirty="0">
                <a:latin typeface="+mj-lt"/>
                <a:cs typeface="Calibri" pitchFamily="34" charset="0"/>
              </a:rPr>
              <a:t>aplicable a la entidad y a sus operaciones</a:t>
            </a:r>
            <a:r>
              <a:rPr lang="es-PE" sz="2800" dirty="0" smtClean="0">
                <a:latin typeface="+mj-lt"/>
                <a:cs typeface="Calibri" pitchFamily="34" charset="0"/>
              </a:rPr>
              <a:t>;</a:t>
            </a:r>
            <a:r>
              <a:rPr lang="es-PE" sz="2800" dirty="0">
                <a:cs typeface="Calibri" pitchFamily="34" charset="0"/>
              </a:rPr>
              <a:t> Garantizar la confiabilidad y oportunidad de la </a:t>
            </a:r>
            <a:r>
              <a:rPr lang="es-PE" sz="2800" b="1" u="sng" dirty="0" smtClean="0">
                <a:cs typeface="Calibri" pitchFamily="34" charset="0"/>
              </a:rPr>
              <a:t>información</a:t>
            </a:r>
            <a:r>
              <a:rPr lang="es-PE" sz="2800" u="sng" dirty="0" smtClean="0">
                <a:cs typeface="Calibri" pitchFamily="34" charset="0"/>
              </a:rPr>
              <a:t>;</a:t>
            </a:r>
          </a:p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+mj-lt"/>
              <a:buAutoNum type="alphaLcParenR"/>
              <a:defRPr/>
            </a:pPr>
            <a:r>
              <a:rPr lang="es-PE" sz="2800" dirty="0" smtClean="0">
                <a:cs typeface="Calibri" pitchFamily="34" charset="0"/>
              </a:rPr>
              <a:t>Fomentar </a:t>
            </a:r>
            <a:r>
              <a:rPr lang="es-PE" sz="2800" dirty="0">
                <a:cs typeface="Calibri" pitchFamily="34" charset="0"/>
              </a:rPr>
              <a:t>e impulsar la práctica de</a:t>
            </a:r>
            <a:r>
              <a:rPr lang="es-PE" sz="2800" u="sng" dirty="0">
                <a:cs typeface="Calibri" pitchFamily="34" charset="0"/>
              </a:rPr>
              <a:t> </a:t>
            </a:r>
            <a:r>
              <a:rPr lang="es-PE" sz="2800" b="1" u="sng" dirty="0">
                <a:cs typeface="Calibri" pitchFamily="34" charset="0"/>
              </a:rPr>
              <a:t>valores éticos y los </a:t>
            </a:r>
            <a:r>
              <a:rPr lang="es-PE" sz="2800" b="1" u="sng" dirty="0" smtClean="0">
                <a:cs typeface="Calibri" pitchFamily="34" charset="0"/>
              </a:rPr>
              <a:t>institucionales</a:t>
            </a:r>
            <a:r>
              <a:rPr lang="es-PE" sz="2800" u="sng" dirty="0" smtClean="0">
                <a:cs typeface="Calibri" pitchFamily="34" charset="0"/>
              </a:rPr>
              <a:t>;</a:t>
            </a:r>
          </a:p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+mj-lt"/>
              <a:buAutoNum type="alphaLcParenR"/>
              <a:defRPr/>
            </a:pPr>
            <a:r>
              <a:rPr lang="es-PE" sz="2800" dirty="0" smtClean="0">
                <a:cs typeface="Calibri" pitchFamily="34" charset="0"/>
              </a:rPr>
              <a:t>Promover </a:t>
            </a:r>
            <a:r>
              <a:rPr lang="es-PE" sz="2800" dirty="0">
                <a:cs typeface="Calibri" pitchFamily="34" charset="0"/>
              </a:rPr>
              <a:t>el cumplimiento de los funcionarios o servidores públicos de </a:t>
            </a:r>
            <a:r>
              <a:rPr lang="es-PE" sz="2800" b="1" u="sng" dirty="0">
                <a:cs typeface="Calibri" pitchFamily="34" charset="0"/>
              </a:rPr>
              <a:t>rendir cuentas por los fondos y bienes públicos a su cargo o por una misión u objetivo encargado y aceptado</a:t>
            </a:r>
            <a:r>
              <a:rPr lang="es-PE" sz="2800" dirty="0">
                <a:cs typeface="Calibri" pitchFamily="34" charset="0"/>
              </a:rPr>
              <a:t>.</a:t>
            </a:r>
          </a:p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+mj-lt"/>
              <a:buAutoNum type="alphaLcParenR"/>
              <a:defRPr/>
            </a:pPr>
            <a:endParaRPr lang="es-PE" sz="2800" dirty="0" smtClean="0">
              <a:latin typeface="+mj-lt"/>
              <a:cs typeface="Calibri" pitchFamily="34" charset="0"/>
            </a:endParaRPr>
          </a:p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+mj-lt"/>
              <a:buAutoNum type="alphaLcParenR"/>
              <a:defRPr/>
            </a:pPr>
            <a:endParaRPr lang="es-PE" sz="2800" dirty="0">
              <a:latin typeface="+mj-lt"/>
              <a:cs typeface="Calibri" pitchFamily="34" charset="0"/>
            </a:endParaRPr>
          </a:p>
          <a:p>
            <a:pPr marL="0" indent="0">
              <a:buNone/>
            </a:pPr>
            <a:endParaRPr lang="es-PE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600" y="6237312"/>
            <a:ext cx="4597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 dirty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Ley </a:t>
            </a:r>
            <a:r>
              <a:rPr lang="es-ES" sz="1400" b="1" dirty="0" smtClean="0">
                <a:solidFill>
                  <a:srgbClr val="8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28716, Art. 4</a:t>
            </a:r>
            <a:endParaRPr lang="es-ES" sz="1400" b="1" dirty="0">
              <a:solidFill>
                <a:srgbClr val="8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9990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Características del control interno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988840"/>
            <a:ext cx="8404962" cy="280831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es-PE" sz="2200" dirty="0"/>
              <a:t>Es un proceso continuo  que fluye por toda la </a:t>
            </a:r>
            <a:r>
              <a:rPr lang="es-PE" sz="2200" dirty="0" smtClean="0"/>
              <a:t>entidad.</a:t>
            </a:r>
            <a:endParaRPr lang="es-PE" sz="2200" dirty="0"/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es-PE" sz="2200" dirty="0"/>
              <a:t>Es realizado por su personal en todos los niveles de la </a:t>
            </a:r>
            <a:r>
              <a:rPr lang="es-PE" sz="2200" dirty="0" smtClean="0"/>
              <a:t>organización.</a:t>
            </a:r>
            <a:endParaRPr lang="es-PE" sz="2200" dirty="0"/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es-PE" sz="2200" dirty="0"/>
              <a:t>Se aplica en el establecimiento de la </a:t>
            </a:r>
            <a:r>
              <a:rPr lang="es-PE" sz="2200" dirty="0" smtClean="0"/>
              <a:t>estrategia.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es-PE" sz="2200" dirty="0"/>
              <a:t>Se aplica en toda la entidad, en cada nivel y unidad, e incluye adoptar una perspectiva del riesgo a nivel conjunto de la entidad</a:t>
            </a:r>
            <a:r>
              <a:rPr lang="es-PE" sz="2200" dirty="0" smtClean="0"/>
              <a:t>.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es-PE" sz="2200" dirty="0"/>
              <a:t>Está diseñado para identificar acontecimientos potenciales que, de ocurrir, afectarían a la entidad y para gestionar los riesgos dentro del nivel de riesgo aceptado.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es-PE" sz="2200" dirty="0"/>
              <a:t>Es capaz de proporcionar una seguridad razonable a la dirección de una entidad sobre su manejo administrativo y operativo.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endParaRPr lang="es-PE" sz="2200" dirty="0"/>
          </a:p>
          <a:p>
            <a:pPr algn="just">
              <a:buFont typeface="Wingdings" panose="05000000000000000000" pitchFamily="2" charset="2"/>
              <a:buChar char="ü"/>
              <a:defRPr/>
            </a:pPr>
            <a:endParaRPr lang="es-PE" sz="2200" dirty="0"/>
          </a:p>
          <a:p>
            <a:pPr marL="0" indent="0">
              <a:buNone/>
            </a:pPr>
            <a:endParaRPr lang="es-PE" sz="2200" dirty="0"/>
          </a:p>
        </p:txBody>
      </p:sp>
    </p:spTree>
    <p:extLst>
      <p:ext uri="{BB962C8B-B14F-4D97-AF65-F5344CB8AC3E}">
        <p14:creationId xmlns:p14="http://schemas.microsoft.com/office/powerpoint/2010/main" val="4893151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ín">
  <a:themeElements>
    <a:clrScheme name="Berlí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í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í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TC104033917[[fn=Berlín]]</Template>
  <TotalTime>4018</TotalTime>
  <Words>2648</Words>
  <Application>Microsoft Office PowerPoint</Application>
  <PresentationFormat>Presentación en pantalla (4:3)</PresentationFormat>
  <Paragraphs>595</Paragraphs>
  <Slides>34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46" baseType="lpstr">
      <vt:lpstr>Arial</vt:lpstr>
      <vt:lpstr>Arial Narrow</vt:lpstr>
      <vt:lpstr>Calibri</vt:lpstr>
      <vt:lpstr>Constantia</vt:lpstr>
      <vt:lpstr>Courier New</vt:lpstr>
      <vt:lpstr>Garamond</vt:lpstr>
      <vt:lpstr>Tahoma</vt:lpstr>
      <vt:lpstr>Times New Roman</vt:lpstr>
      <vt:lpstr>Trebuchet MS</vt:lpstr>
      <vt:lpstr>Trebuchet MS (Cuerpo)</vt:lpstr>
      <vt:lpstr>Wingdings</vt:lpstr>
      <vt:lpstr>Berlín</vt:lpstr>
      <vt:lpstr>IMPLEMENTACIÓN DEL  SISTEMA DE CONTROL INTERNO DEL PROGRAMA PENSION 65</vt:lpstr>
      <vt:lpstr> El control gubernamental</vt:lpstr>
      <vt:lpstr> Sujetos de control gubernamental </vt:lpstr>
      <vt:lpstr>Control interno</vt:lpstr>
      <vt:lpstr> Control Externo</vt:lpstr>
      <vt:lpstr> Servicios de Control</vt:lpstr>
      <vt:lpstr> Sistema de Control Interno Ley N° 28716 </vt:lpstr>
      <vt:lpstr>¿Cuáles son los objetivos del control interno?</vt:lpstr>
      <vt:lpstr>Características del control interno</vt:lpstr>
      <vt:lpstr>Implementación del Sistema de Control Interno del Programa Pensión 65.</vt:lpstr>
      <vt:lpstr> Componentes del control interno COSO ERM, 2004 </vt:lpstr>
      <vt:lpstr>Presentación de PowerPoint</vt:lpstr>
      <vt:lpstr> 1. AMBIENTE DE CONTROL</vt:lpstr>
      <vt:lpstr>2. EVALUACION DE RIESGOS</vt:lpstr>
      <vt:lpstr>3. ACTIVIDADES DE CONTROL</vt:lpstr>
      <vt:lpstr>4. INFORMACION Y COMUNICACION </vt:lpstr>
      <vt:lpstr>5. SUPERVISIÓN</vt:lpstr>
      <vt:lpstr>Estado Implementación SCI- Pensión 65</vt:lpstr>
      <vt:lpstr>Presentación de PowerPoint</vt:lpstr>
      <vt:lpstr>RIESGO: Concepto</vt:lpstr>
      <vt:lpstr>EVALUACION DE RIESGOS</vt:lpstr>
      <vt:lpstr>EVALUACION DE RIESGOS : CLASIFICACIÓN </vt:lpstr>
      <vt:lpstr>CLASIFICACION DE RIESGOS: Registro</vt:lpstr>
      <vt:lpstr>EVALUACION DE RIESGOS: VALORACIÓN</vt:lpstr>
      <vt:lpstr>EVALUACIÓN DE RIESGOS-VALORACION NIVELES</vt:lpstr>
      <vt:lpstr>EVALUACIÓN DE RIESGOS-VALORACION MATRIZ DE RIESGO</vt:lpstr>
      <vt:lpstr>Presentación de PowerPoint</vt:lpstr>
      <vt:lpstr>Presentación de PowerPoint</vt:lpstr>
      <vt:lpstr>Identificación de Riesgos a nivel de Procesos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Luffi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TALLER DE SENSIBILIZACION Y CAPACITACION  DIAGNOSTICO DE CONTROL INTERNO</dc:title>
  <dc:creator>RAPCH</dc:creator>
  <cp:lastModifiedBy>Alvaro Jesús Carrillo Mayanga</cp:lastModifiedBy>
  <cp:revision>128</cp:revision>
  <dcterms:created xsi:type="dcterms:W3CDTF">2014-02-08T14:37:25Z</dcterms:created>
  <dcterms:modified xsi:type="dcterms:W3CDTF">2015-11-18T23:04:31Z</dcterms:modified>
</cp:coreProperties>
</file>